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2192000" cy="6858000"/>
  <p:notesSz cx="12192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876" y="2125980"/>
            <a:ext cx="10368598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200" b="0" i="0">
                <a:solidFill>
                  <a:srgbClr val="EAEAEA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9752" y="3840480"/>
            <a:ext cx="8538845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200" b="0" i="0">
                <a:solidFill>
                  <a:srgbClr val="EAEAEA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200" b="0" i="0">
                <a:solidFill>
                  <a:srgbClr val="EAEAEA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09917" y="1577340"/>
            <a:ext cx="5306282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282150" y="1577340"/>
            <a:ext cx="5306282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200" b="0" i="0">
                <a:solidFill>
                  <a:srgbClr val="EAEAEA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jpg"/><Relationship Id="rId8" Type="http://schemas.openxmlformats.org/officeDocument/2006/relationships/image" Target="../media/image2.png"/><Relationship Id="rId9" Type="http://schemas.openxmlformats.org/officeDocument/2006/relationships/image" Target="../media/image3.png"/><Relationship Id="rId10" Type="http://schemas.openxmlformats.org/officeDocument/2006/relationships/image" Target="../media/image4.png"/><Relationship Id="rId11" Type="http://schemas.openxmlformats.org/officeDocument/2006/relationships/image" Target="../media/image5.png"/><Relationship Id="rId12" Type="http://schemas.openxmlformats.org/officeDocument/2006/relationships/image" Target="../media/image6.png"/><Relationship Id="rId13" Type="http://schemas.openxmlformats.org/officeDocument/2006/relationships/image" Target="../media/image7.png"/><Relationship Id="rId14" Type="http://schemas.openxmlformats.org/officeDocument/2006/relationships/image" Target="../media/image8.png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2192114" cy="6857644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0" y="2669768"/>
            <a:ext cx="4036669" cy="4187507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0" y="2892247"/>
            <a:ext cx="1522069" cy="2364828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570518" y="1663547"/>
            <a:ext cx="2895828" cy="2895854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8608682" y="1675803"/>
            <a:ext cx="2819882" cy="2819882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7999565" y="12"/>
            <a:ext cx="1603057" cy="1140828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8605799" y="6095885"/>
            <a:ext cx="993228" cy="761758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0399674" y="12"/>
            <a:ext cx="762114" cy="1206347"/>
          </a:xfrm>
          <a:prstGeom prst="rect">
            <a:avLst/>
          </a:prstGeom>
        </p:spPr>
      </p:pic>
      <p:sp>
        <p:nvSpPr>
          <p:cNvPr id="24" name="bg object 24"/>
          <p:cNvSpPr/>
          <p:nvPr/>
        </p:nvSpPr>
        <p:spPr>
          <a:xfrm>
            <a:off x="10437838" y="0"/>
            <a:ext cx="685800" cy="1143000"/>
          </a:xfrm>
          <a:custGeom>
            <a:avLst/>
            <a:gdLst/>
            <a:ahLst/>
            <a:cxnLst/>
            <a:rect l="l" t="t" r="r" b="b"/>
            <a:pathLst>
              <a:path w="685800" h="1143000">
                <a:moveTo>
                  <a:pt x="685444" y="0"/>
                </a:moveTo>
                <a:lnTo>
                  <a:pt x="0" y="0"/>
                </a:lnTo>
                <a:lnTo>
                  <a:pt x="0" y="1142644"/>
                </a:lnTo>
                <a:lnTo>
                  <a:pt x="342722" y="1142644"/>
                </a:lnTo>
                <a:lnTo>
                  <a:pt x="685444" y="1142644"/>
                </a:lnTo>
                <a:lnTo>
                  <a:pt x="685444" y="0"/>
                </a:lnTo>
                <a:close/>
              </a:path>
            </a:pathLst>
          </a:custGeom>
          <a:solidFill>
            <a:srgbClr val="AF141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25297" y="486270"/>
            <a:ext cx="5379085" cy="6661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200" b="0" i="0">
                <a:solidFill>
                  <a:srgbClr val="EAEAEA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182497" y="1925619"/>
            <a:ext cx="6908800" cy="34810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147439" y="6377940"/>
            <a:ext cx="3903472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09917" y="6377940"/>
            <a:ext cx="28056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782812" y="6377940"/>
            <a:ext cx="28056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2"/>
            <a:ext cx="12191758" cy="6857263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297256" y="4200946"/>
            <a:ext cx="9364980" cy="11309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9500"/>
              </a:lnSpc>
              <a:spcBef>
                <a:spcPts val="100"/>
              </a:spcBef>
            </a:pPr>
            <a:r>
              <a:rPr dirty="0" sz="2800" b="1">
                <a:solidFill>
                  <a:srgbClr val="006FBF"/>
                </a:solidFill>
                <a:latin typeface="Times New Roman"/>
                <a:cs typeface="Times New Roman"/>
              </a:rPr>
              <a:t>ANÁLISIS</a:t>
            </a:r>
            <a:r>
              <a:rPr dirty="0" sz="2800" spc="-120" b="1">
                <a:solidFill>
                  <a:srgbClr val="006FBF"/>
                </a:solidFill>
                <a:latin typeface="Times New Roman"/>
                <a:cs typeface="Times New Roman"/>
              </a:rPr>
              <a:t> </a:t>
            </a:r>
            <a:r>
              <a:rPr dirty="0" sz="2800" b="1">
                <a:solidFill>
                  <a:srgbClr val="006FBF"/>
                </a:solidFill>
                <a:latin typeface="Times New Roman"/>
                <a:cs typeface="Times New Roman"/>
              </a:rPr>
              <a:t>DE</a:t>
            </a:r>
            <a:r>
              <a:rPr dirty="0" sz="2800" spc="-170" b="1">
                <a:solidFill>
                  <a:srgbClr val="006FBF"/>
                </a:solidFill>
                <a:latin typeface="Times New Roman"/>
                <a:cs typeface="Times New Roman"/>
              </a:rPr>
              <a:t> </a:t>
            </a:r>
            <a:r>
              <a:rPr dirty="0" sz="2800" spc="-10" b="1">
                <a:solidFill>
                  <a:srgbClr val="006FBF"/>
                </a:solidFill>
                <a:latin typeface="Times New Roman"/>
                <a:cs typeface="Times New Roman"/>
              </a:rPr>
              <a:t>TRANSITORIOS</a:t>
            </a:r>
            <a:r>
              <a:rPr dirty="0" sz="2800" spc="-110" b="1">
                <a:solidFill>
                  <a:srgbClr val="006FBF"/>
                </a:solidFill>
                <a:latin typeface="Times New Roman"/>
                <a:cs typeface="Times New Roman"/>
              </a:rPr>
              <a:t> </a:t>
            </a:r>
            <a:r>
              <a:rPr dirty="0" sz="2800" spc="-10" b="1">
                <a:solidFill>
                  <a:srgbClr val="006FBF"/>
                </a:solidFill>
                <a:latin typeface="Times New Roman"/>
                <a:cs typeface="Times New Roman"/>
              </a:rPr>
              <a:t>ELECTROMAGNÉTICOS </a:t>
            </a:r>
            <a:r>
              <a:rPr dirty="0" sz="2800" b="1">
                <a:solidFill>
                  <a:srgbClr val="006FBF"/>
                </a:solidFill>
                <a:latin typeface="Times New Roman"/>
                <a:cs typeface="Times New Roman"/>
              </a:rPr>
              <a:t>PLAN</a:t>
            </a:r>
            <a:r>
              <a:rPr dirty="0" sz="2800" spc="-90" b="1">
                <a:solidFill>
                  <a:srgbClr val="006FBF"/>
                </a:solidFill>
                <a:latin typeface="Times New Roman"/>
                <a:cs typeface="Times New Roman"/>
              </a:rPr>
              <a:t> </a:t>
            </a:r>
            <a:r>
              <a:rPr dirty="0" sz="2800" spc="-20" b="1">
                <a:solidFill>
                  <a:srgbClr val="006FBF"/>
                </a:solidFill>
                <a:latin typeface="Times New Roman"/>
                <a:cs typeface="Times New Roman"/>
              </a:rPr>
              <a:t>2018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297256" y="5987059"/>
            <a:ext cx="331533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solidFill>
                  <a:srgbClr val="001F5F"/>
                </a:solidFill>
                <a:latin typeface="Times New Roman"/>
                <a:cs typeface="Times New Roman"/>
              </a:rPr>
              <a:t>PROF.</a:t>
            </a:r>
            <a:r>
              <a:rPr dirty="0" sz="1200" spc="-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001F5F"/>
                </a:solidFill>
                <a:latin typeface="Times New Roman"/>
                <a:cs typeface="Times New Roman"/>
              </a:rPr>
              <a:t>ING.</a:t>
            </a:r>
            <a:r>
              <a:rPr dirty="0" sz="1200" spc="-7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001F5F"/>
                </a:solidFill>
                <a:latin typeface="Times New Roman"/>
                <a:cs typeface="Times New Roman"/>
              </a:rPr>
              <a:t>ARNALDO</a:t>
            </a:r>
            <a:r>
              <a:rPr dirty="0" sz="1200" spc="-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200" spc="-20">
                <a:solidFill>
                  <a:srgbClr val="001F5F"/>
                </a:solidFill>
                <a:latin typeface="Times New Roman"/>
                <a:cs typeface="Times New Roman"/>
              </a:rPr>
              <a:t>PORTILLO</a:t>
            </a:r>
            <a:r>
              <a:rPr dirty="0" sz="1200" spc="-8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001F5F"/>
                </a:solidFill>
                <a:latin typeface="Times New Roman"/>
                <a:cs typeface="Times New Roman"/>
              </a:rPr>
              <a:t>ANZOATEGUI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2"/>
            <a:ext cx="12191758" cy="685726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25297" y="486270"/>
            <a:ext cx="6334125" cy="13061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pc="-10" b="1">
                <a:solidFill>
                  <a:srgbClr val="001F5F"/>
                </a:solidFill>
                <a:latin typeface="Times New Roman"/>
                <a:cs typeface="Times New Roman"/>
              </a:rPr>
              <a:t>TRANSITORIOS ELECTROMAGNETICOS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1182497" y="2085390"/>
            <a:ext cx="3624579" cy="88519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5650" b="1">
                <a:solidFill>
                  <a:srgbClr val="D2D2D2"/>
                </a:solidFill>
                <a:latin typeface="Times New Roman"/>
                <a:cs typeface="Times New Roman"/>
              </a:rPr>
              <a:t>UNIDAD</a:t>
            </a:r>
            <a:r>
              <a:rPr dirty="0" sz="5650" spc="-275" b="1">
                <a:solidFill>
                  <a:srgbClr val="D2D2D2"/>
                </a:solidFill>
                <a:latin typeface="Times New Roman"/>
                <a:cs typeface="Times New Roman"/>
              </a:rPr>
              <a:t> </a:t>
            </a:r>
            <a:r>
              <a:rPr dirty="0" sz="5650" spc="-25" b="1">
                <a:solidFill>
                  <a:srgbClr val="D2D2D2"/>
                </a:solidFill>
                <a:latin typeface="Times New Roman"/>
                <a:cs typeface="Times New Roman"/>
              </a:rPr>
              <a:t>II</a:t>
            </a:r>
            <a:endParaRPr sz="565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3976255" y="5830811"/>
            <a:ext cx="6014085" cy="64135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40"/>
              </a:spcBef>
              <a:tabLst>
                <a:tab pos="599440" algn="l"/>
              </a:tabLst>
            </a:pPr>
            <a:r>
              <a:rPr dirty="0" baseline="11284" sz="4800" spc="1612">
                <a:solidFill>
                  <a:srgbClr val="89CFD5"/>
                </a:solidFill>
                <a:latin typeface="Symbol"/>
                <a:cs typeface="Symbol"/>
              </a:rPr>
              <a:t></a:t>
            </a:r>
            <a:r>
              <a:rPr dirty="0" baseline="11284" sz="4800">
                <a:solidFill>
                  <a:srgbClr val="89CFD5"/>
                </a:solidFill>
                <a:latin typeface="Times New Roman"/>
                <a:cs typeface="Times New Roman"/>
              </a:rPr>
              <a:t>	</a:t>
            </a:r>
            <a:r>
              <a:rPr dirty="0" sz="4000" b="1">
                <a:latin typeface="Times New Roman"/>
                <a:cs typeface="Times New Roman"/>
              </a:rPr>
              <a:t>ESTRUCTRA</a:t>
            </a:r>
            <a:r>
              <a:rPr dirty="0" sz="4000" spc="-60" b="1">
                <a:latin typeface="Times New Roman"/>
                <a:cs typeface="Times New Roman"/>
              </a:rPr>
              <a:t> </a:t>
            </a:r>
            <a:r>
              <a:rPr dirty="0" sz="4000" b="1">
                <a:latin typeface="Times New Roman"/>
                <a:cs typeface="Times New Roman"/>
              </a:rPr>
              <a:t>DEL</a:t>
            </a:r>
            <a:r>
              <a:rPr dirty="0" sz="4000" spc="-315" b="1">
                <a:latin typeface="Times New Roman"/>
                <a:cs typeface="Times New Roman"/>
              </a:rPr>
              <a:t> </a:t>
            </a:r>
            <a:r>
              <a:rPr dirty="0" sz="4000" spc="-25" b="1">
                <a:latin typeface="Times New Roman"/>
                <a:cs typeface="Times New Roman"/>
              </a:rPr>
              <a:t>ATP</a:t>
            </a:r>
            <a:endParaRPr sz="4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37424" y="834377"/>
            <a:ext cx="7563484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/>
              <a:t>UNIDAD</a:t>
            </a:r>
            <a:r>
              <a:rPr dirty="0" sz="3600" spc="-55"/>
              <a:t> </a:t>
            </a:r>
            <a:r>
              <a:rPr dirty="0" sz="3600"/>
              <a:t>II</a:t>
            </a:r>
            <a:r>
              <a:rPr dirty="0" sz="3600" spc="-20"/>
              <a:t> </a:t>
            </a:r>
            <a:r>
              <a:rPr dirty="0" sz="3600"/>
              <a:t>–</a:t>
            </a:r>
            <a:r>
              <a:rPr dirty="0" sz="3600" spc="-20"/>
              <a:t> </a:t>
            </a:r>
            <a:r>
              <a:rPr dirty="0" sz="3600" spc="-10"/>
              <a:t>ESTRUCTURA</a:t>
            </a:r>
            <a:r>
              <a:rPr dirty="0" sz="3600" spc="-215"/>
              <a:t> </a:t>
            </a:r>
            <a:r>
              <a:rPr dirty="0" sz="3600" spc="-25"/>
              <a:t>DEL</a:t>
            </a:r>
            <a:r>
              <a:rPr dirty="0" sz="3600" spc="-340"/>
              <a:t> </a:t>
            </a:r>
            <a:r>
              <a:rPr dirty="0" sz="3600" spc="-30"/>
              <a:t>ATP</a:t>
            </a:r>
            <a:endParaRPr sz="3600"/>
          </a:p>
        </p:txBody>
      </p:sp>
      <p:sp>
        <p:nvSpPr>
          <p:cNvPr id="3" name="object 3" descr=""/>
          <p:cNvSpPr txBox="1"/>
          <p:nvPr/>
        </p:nvSpPr>
        <p:spPr>
          <a:xfrm>
            <a:off x="570306" y="1686796"/>
            <a:ext cx="6610984" cy="3712210"/>
          </a:xfrm>
          <a:prstGeom prst="rect">
            <a:avLst/>
          </a:prstGeom>
        </p:spPr>
        <p:txBody>
          <a:bodyPr wrap="square" lIns="0" tIns="139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95"/>
              </a:spcBef>
            </a:pPr>
            <a:r>
              <a:rPr dirty="0" baseline="10893" sz="3825" spc="1342">
                <a:solidFill>
                  <a:srgbClr val="89CFD5"/>
                </a:solidFill>
                <a:latin typeface="Symbol"/>
                <a:cs typeface="Symbol"/>
              </a:rPr>
              <a:t></a:t>
            </a:r>
            <a:r>
              <a:rPr dirty="0" baseline="10893" sz="3825" spc="-480">
                <a:solidFill>
                  <a:srgbClr val="89CFD5"/>
                </a:solidFill>
                <a:latin typeface="Times New Roman"/>
                <a:cs typeface="Times New Roman"/>
              </a:rPr>
              <a:t> </a:t>
            </a:r>
            <a:r>
              <a:rPr dirty="0" sz="3200">
                <a:solidFill>
                  <a:srgbClr val="FFFFFF"/>
                </a:solidFill>
                <a:latin typeface="Times New Roman"/>
                <a:cs typeface="Times New Roman"/>
              </a:rPr>
              <a:t>2.1</a:t>
            </a:r>
            <a:r>
              <a:rPr dirty="0" sz="3200" spc="1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3200">
                <a:solidFill>
                  <a:srgbClr val="FFFFFF"/>
                </a:solidFill>
                <a:latin typeface="Times New Roman"/>
                <a:cs typeface="Times New Roman"/>
              </a:rPr>
              <a:t>-</a:t>
            </a:r>
            <a:r>
              <a:rPr dirty="0" sz="32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3200" spc="-10">
                <a:solidFill>
                  <a:srgbClr val="FFFFFF"/>
                </a:solidFill>
                <a:latin typeface="Times New Roman"/>
                <a:cs typeface="Times New Roman"/>
              </a:rPr>
              <a:t>Introducción</a:t>
            </a:r>
            <a:endParaRPr sz="320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spcBef>
                <a:spcPts val="1000"/>
              </a:spcBef>
            </a:pPr>
            <a:r>
              <a:rPr dirty="0" baseline="10893" sz="3825" spc="1342">
                <a:solidFill>
                  <a:srgbClr val="89CFD5"/>
                </a:solidFill>
                <a:latin typeface="Symbol"/>
                <a:cs typeface="Symbol"/>
              </a:rPr>
              <a:t></a:t>
            </a:r>
            <a:r>
              <a:rPr dirty="0" baseline="10893" sz="3825" spc="-480">
                <a:solidFill>
                  <a:srgbClr val="89CFD5"/>
                </a:solidFill>
                <a:latin typeface="Times New Roman"/>
                <a:cs typeface="Times New Roman"/>
              </a:rPr>
              <a:t> </a:t>
            </a:r>
            <a:r>
              <a:rPr dirty="0" sz="3200">
                <a:solidFill>
                  <a:srgbClr val="FFFFFF"/>
                </a:solidFill>
                <a:latin typeface="Times New Roman"/>
                <a:cs typeface="Times New Roman"/>
              </a:rPr>
              <a:t>2.2</a:t>
            </a:r>
            <a:r>
              <a:rPr dirty="0" sz="3200" spc="-2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3200">
                <a:solidFill>
                  <a:srgbClr val="FFFFFF"/>
                </a:solidFill>
                <a:latin typeface="Times New Roman"/>
                <a:cs typeface="Times New Roman"/>
              </a:rPr>
              <a:t>-</a:t>
            </a:r>
            <a:r>
              <a:rPr dirty="0" sz="3200" spc="-2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3200">
                <a:solidFill>
                  <a:srgbClr val="FFFFFF"/>
                </a:solidFill>
                <a:latin typeface="Times New Roman"/>
                <a:cs typeface="Times New Roman"/>
              </a:rPr>
              <a:t>Estructura</a:t>
            </a:r>
            <a:r>
              <a:rPr dirty="0" sz="3200" spc="-1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3200">
                <a:solidFill>
                  <a:srgbClr val="FFFFFF"/>
                </a:solidFill>
                <a:latin typeface="Times New Roman"/>
                <a:cs typeface="Times New Roman"/>
              </a:rPr>
              <a:t>General</a:t>
            </a:r>
            <a:r>
              <a:rPr dirty="0" sz="3200" spc="-2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3200">
                <a:solidFill>
                  <a:srgbClr val="FFFFFF"/>
                </a:solidFill>
                <a:latin typeface="Times New Roman"/>
                <a:cs typeface="Times New Roman"/>
              </a:rPr>
              <a:t>del</a:t>
            </a:r>
            <a:r>
              <a:rPr dirty="0" sz="3200" spc="-2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3200" spc="-10">
                <a:solidFill>
                  <a:srgbClr val="FFFFFF"/>
                </a:solidFill>
                <a:latin typeface="Times New Roman"/>
                <a:cs typeface="Times New Roman"/>
              </a:rPr>
              <a:t>Programa</a:t>
            </a:r>
            <a:endParaRPr sz="320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spcBef>
                <a:spcPts val="1000"/>
              </a:spcBef>
            </a:pPr>
            <a:r>
              <a:rPr dirty="0" baseline="10893" sz="3825" spc="1342">
                <a:solidFill>
                  <a:srgbClr val="89CFD5"/>
                </a:solidFill>
                <a:latin typeface="Symbol"/>
                <a:cs typeface="Symbol"/>
              </a:rPr>
              <a:t></a:t>
            </a:r>
            <a:r>
              <a:rPr dirty="0" baseline="10893" sz="3825" spc="-472">
                <a:solidFill>
                  <a:srgbClr val="89CFD5"/>
                </a:solidFill>
                <a:latin typeface="Times New Roman"/>
                <a:cs typeface="Times New Roman"/>
              </a:rPr>
              <a:t> </a:t>
            </a:r>
            <a:r>
              <a:rPr dirty="0" sz="3200">
                <a:solidFill>
                  <a:srgbClr val="FFFFFF"/>
                </a:solidFill>
                <a:latin typeface="Times New Roman"/>
                <a:cs typeface="Times New Roman"/>
              </a:rPr>
              <a:t>2.3</a:t>
            </a:r>
            <a:r>
              <a:rPr dirty="0" sz="3200" spc="2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3200">
                <a:solidFill>
                  <a:srgbClr val="FFFFFF"/>
                </a:solidFill>
                <a:latin typeface="Times New Roman"/>
                <a:cs typeface="Times New Roman"/>
              </a:rPr>
              <a:t>-</a:t>
            </a:r>
            <a:r>
              <a:rPr dirty="0" sz="3200" spc="1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3200" spc="-10">
                <a:solidFill>
                  <a:srgbClr val="FFFFFF"/>
                </a:solidFill>
                <a:latin typeface="Times New Roman"/>
                <a:cs typeface="Times New Roman"/>
              </a:rPr>
              <a:t>Rutinas</a:t>
            </a:r>
            <a:r>
              <a:rPr dirty="0" sz="3200" spc="-17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3200" spc="-10">
                <a:solidFill>
                  <a:srgbClr val="FFFFFF"/>
                </a:solidFill>
                <a:latin typeface="Times New Roman"/>
                <a:cs typeface="Times New Roman"/>
              </a:rPr>
              <a:t>Auxiliares</a:t>
            </a:r>
            <a:endParaRPr sz="320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spcBef>
                <a:spcPts val="1000"/>
              </a:spcBef>
            </a:pPr>
            <a:r>
              <a:rPr dirty="0" baseline="10893" sz="3825" spc="1342">
                <a:solidFill>
                  <a:srgbClr val="89CFD5"/>
                </a:solidFill>
                <a:latin typeface="Symbol"/>
                <a:cs typeface="Symbol"/>
              </a:rPr>
              <a:t></a:t>
            </a:r>
            <a:r>
              <a:rPr dirty="0" baseline="10893" sz="3825" spc="-480">
                <a:solidFill>
                  <a:srgbClr val="89CFD5"/>
                </a:solidFill>
                <a:latin typeface="Times New Roman"/>
                <a:cs typeface="Times New Roman"/>
              </a:rPr>
              <a:t> </a:t>
            </a:r>
            <a:r>
              <a:rPr dirty="0" sz="3200">
                <a:solidFill>
                  <a:srgbClr val="FFFFFF"/>
                </a:solidFill>
                <a:latin typeface="Times New Roman"/>
                <a:cs typeface="Times New Roman"/>
              </a:rPr>
              <a:t>2.4</a:t>
            </a:r>
            <a:r>
              <a:rPr dirty="0" sz="3200" spc="-2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3200">
                <a:solidFill>
                  <a:srgbClr val="FFFFFF"/>
                </a:solidFill>
                <a:latin typeface="Times New Roman"/>
                <a:cs typeface="Times New Roman"/>
              </a:rPr>
              <a:t>-</a:t>
            </a:r>
            <a:r>
              <a:rPr dirty="0" sz="3200" spc="-1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3200">
                <a:solidFill>
                  <a:srgbClr val="FFFFFF"/>
                </a:solidFill>
                <a:latin typeface="Times New Roman"/>
                <a:cs typeface="Times New Roman"/>
              </a:rPr>
              <a:t>Formulación</a:t>
            </a:r>
            <a:r>
              <a:rPr dirty="0" sz="3200" spc="-1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3200">
                <a:solidFill>
                  <a:srgbClr val="FFFFFF"/>
                </a:solidFill>
                <a:latin typeface="Times New Roman"/>
                <a:cs typeface="Times New Roman"/>
              </a:rPr>
              <a:t>de</a:t>
            </a:r>
            <a:r>
              <a:rPr dirty="0" sz="3200" spc="-1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3200">
                <a:solidFill>
                  <a:srgbClr val="FFFFFF"/>
                </a:solidFill>
                <a:latin typeface="Times New Roman"/>
                <a:cs typeface="Times New Roman"/>
              </a:rPr>
              <a:t>los</a:t>
            </a:r>
            <a:r>
              <a:rPr dirty="0" sz="3200" spc="-10">
                <a:solidFill>
                  <a:srgbClr val="FFFFFF"/>
                </a:solidFill>
                <a:latin typeface="Times New Roman"/>
                <a:cs typeface="Times New Roman"/>
              </a:rPr>
              <a:t> datos</a:t>
            </a:r>
            <a:endParaRPr sz="320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spcBef>
                <a:spcPts val="1005"/>
              </a:spcBef>
            </a:pPr>
            <a:r>
              <a:rPr dirty="0" baseline="10893" sz="3825" spc="1342">
                <a:solidFill>
                  <a:srgbClr val="89CFD5"/>
                </a:solidFill>
                <a:latin typeface="Symbol"/>
                <a:cs typeface="Symbol"/>
              </a:rPr>
              <a:t></a:t>
            </a:r>
            <a:r>
              <a:rPr dirty="0" baseline="10893" sz="3825" spc="-480">
                <a:solidFill>
                  <a:srgbClr val="89CFD5"/>
                </a:solidFill>
                <a:latin typeface="Times New Roman"/>
                <a:cs typeface="Times New Roman"/>
              </a:rPr>
              <a:t> </a:t>
            </a:r>
            <a:r>
              <a:rPr dirty="0" sz="3200">
                <a:solidFill>
                  <a:srgbClr val="FFFFFF"/>
                </a:solidFill>
                <a:latin typeface="Times New Roman"/>
                <a:cs typeface="Times New Roman"/>
              </a:rPr>
              <a:t>2.5</a:t>
            </a:r>
            <a:r>
              <a:rPr dirty="0" sz="3200" spc="-3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3200">
                <a:solidFill>
                  <a:srgbClr val="FFFFFF"/>
                </a:solidFill>
                <a:latin typeface="Times New Roman"/>
                <a:cs typeface="Times New Roman"/>
              </a:rPr>
              <a:t>-</a:t>
            </a:r>
            <a:r>
              <a:rPr dirty="0" sz="3200" spc="-2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3200">
                <a:solidFill>
                  <a:srgbClr val="FFFFFF"/>
                </a:solidFill>
                <a:latin typeface="Times New Roman"/>
                <a:cs typeface="Times New Roman"/>
              </a:rPr>
              <a:t>Capacidad</a:t>
            </a:r>
            <a:r>
              <a:rPr dirty="0" sz="3200" spc="-1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3200">
                <a:solidFill>
                  <a:srgbClr val="FFFFFF"/>
                </a:solidFill>
                <a:latin typeface="Times New Roman"/>
                <a:cs typeface="Times New Roman"/>
              </a:rPr>
              <a:t>del</a:t>
            </a:r>
            <a:r>
              <a:rPr dirty="0" sz="3200" spc="-3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3200" spc="-10">
                <a:solidFill>
                  <a:srgbClr val="FFFFFF"/>
                </a:solidFill>
                <a:latin typeface="Times New Roman"/>
                <a:cs typeface="Times New Roman"/>
              </a:rPr>
              <a:t>Programa</a:t>
            </a:r>
            <a:endParaRPr sz="320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spcBef>
                <a:spcPts val="990"/>
              </a:spcBef>
            </a:pPr>
            <a:r>
              <a:rPr dirty="0" baseline="10893" sz="3825" spc="1342">
                <a:solidFill>
                  <a:srgbClr val="89CFD5"/>
                </a:solidFill>
                <a:latin typeface="Symbol"/>
                <a:cs typeface="Symbol"/>
              </a:rPr>
              <a:t></a:t>
            </a:r>
            <a:r>
              <a:rPr dirty="0" baseline="10893" sz="3825" spc="-465">
                <a:solidFill>
                  <a:srgbClr val="89CFD5"/>
                </a:solidFill>
                <a:latin typeface="Times New Roman"/>
                <a:cs typeface="Times New Roman"/>
              </a:rPr>
              <a:t> </a:t>
            </a:r>
            <a:r>
              <a:rPr dirty="0" sz="3200">
                <a:solidFill>
                  <a:srgbClr val="FFFFFF"/>
                </a:solidFill>
                <a:latin typeface="Times New Roman"/>
                <a:cs typeface="Times New Roman"/>
              </a:rPr>
              <a:t>2.6</a:t>
            </a:r>
            <a:r>
              <a:rPr dirty="0" sz="3200" spc="4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3200">
                <a:solidFill>
                  <a:srgbClr val="FFFFFF"/>
                </a:solidFill>
                <a:latin typeface="Times New Roman"/>
                <a:cs typeface="Times New Roman"/>
              </a:rPr>
              <a:t>-</a:t>
            </a:r>
            <a:r>
              <a:rPr dirty="0" sz="3200" spc="3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3200" spc="-10">
                <a:solidFill>
                  <a:srgbClr val="FFFFFF"/>
                </a:solidFill>
                <a:latin typeface="Times New Roman"/>
                <a:cs typeface="Times New Roman"/>
              </a:rPr>
              <a:t>Informaciones</a:t>
            </a:r>
            <a:r>
              <a:rPr dirty="0" sz="3200" spc="-15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3200" spc="-10">
                <a:solidFill>
                  <a:srgbClr val="FFFFFF"/>
                </a:solidFill>
                <a:latin typeface="Times New Roman"/>
                <a:cs typeface="Times New Roman"/>
              </a:rPr>
              <a:t>Adicionales</a:t>
            </a:r>
            <a:endParaRPr sz="3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2.1</a:t>
            </a:r>
            <a:r>
              <a:rPr dirty="0" spc="-10"/>
              <a:t> </a:t>
            </a:r>
            <a:r>
              <a:rPr dirty="0"/>
              <a:t>-</a:t>
            </a:r>
            <a:r>
              <a:rPr dirty="0" spc="-5"/>
              <a:t> </a:t>
            </a:r>
            <a:r>
              <a:rPr dirty="0" spc="-10"/>
              <a:t>INTRODUCCION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725297" y="1176020"/>
            <a:ext cx="9117965" cy="21101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47625" indent="191135">
              <a:lnSpc>
                <a:spcPct val="100000"/>
              </a:lnSpc>
              <a:spcBef>
                <a:spcPts val="100"/>
              </a:spcBef>
            </a:pP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dirty="0" sz="2000" spc="-11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pesar</a:t>
            </a:r>
            <a:r>
              <a:rPr dirty="0" sz="2000" spc="1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de</a:t>
            </a:r>
            <a:r>
              <a:rPr dirty="0" sz="20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que el objetivo</a:t>
            </a:r>
            <a:r>
              <a:rPr dirty="0" sz="20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principal del</a:t>
            </a:r>
            <a:r>
              <a:rPr dirty="0" sz="2000" spc="-1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curso</a:t>
            </a:r>
            <a:r>
              <a:rPr dirty="0" sz="20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es la obtención</a:t>
            </a:r>
            <a:r>
              <a:rPr dirty="0" sz="20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de la</a:t>
            </a:r>
            <a:r>
              <a:rPr dirty="0" sz="20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respuesta </a:t>
            </a:r>
            <a:r>
              <a:rPr dirty="0" sz="2000" spc="-10">
                <a:solidFill>
                  <a:srgbClr val="FFFFFF"/>
                </a:solidFill>
                <a:latin typeface="Times New Roman"/>
                <a:cs typeface="Times New Roman"/>
              </a:rPr>
              <a:t>transitoria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de</a:t>
            </a:r>
            <a:r>
              <a:rPr dirty="0" sz="2000" spc="-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los</a:t>
            </a:r>
            <a:r>
              <a:rPr dirty="0" sz="2000" spc="-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sistemas eléctricos</a:t>
            </a:r>
            <a:r>
              <a:rPr dirty="0" sz="2000" spc="-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de potencia, también se</a:t>
            </a:r>
            <a:r>
              <a:rPr dirty="0" sz="2000" spc="-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puede</a:t>
            </a:r>
            <a:r>
              <a:rPr dirty="0" sz="20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obtener</a:t>
            </a:r>
            <a:r>
              <a:rPr dirty="0" sz="2000" spc="-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la respuesta</a:t>
            </a:r>
            <a:r>
              <a:rPr dirty="0" sz="2000" spc="-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en </a:t>
            </a:r>
            <a:r>
              <a:rPr dirty="0" sz="2000" spc="-10">
                <a:solidFill>
                  <a:srgbClr val="FFFFFF"/>
                </a:solidFill>
                <a:latin typeface="Times New Roman"/>
                <a:cs typeface="Times New Roman"/>
              </a:rPr>
              <a:t>estado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estacionario</a:t>
            </a:r>
            <a:r>
              <a:rPr dirty="0" sz="2000" spc="-1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para</a:t>
            </a:r>
            <a:r>
              <a:rPr dirty="0" sz="2000" spc="-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un</a:t>
            </a:r>
            <a:r>
              <a:rPr dirty="0" sz="2000" spc="-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sistema</a:t>
            </a:r>
            <a:r>
              <a:rPr dirty="0" sz="2000" spc="-1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alimentado</a:t>
            </a:r>
            <a:r>
              <a:rPr dirty="0" sz="2000" spc="-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en</a:t>
            </a:r>
            <a:r>
              <a:rPr dirty="0" sz="2000" spc="-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CA( respuesta</a:t>
            </a:r>
            <a:r>
              <a:rPr dirty="0" sz="2000" spc="-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FFFFFF"/>
                </a:solidFill>
                <a:latin typeface="Times New Roman"/>
                <a:cs typeface="Times New Roman"/>
              </a:rPr>
              <a:t>fasorial)</a:t>
            </a:r>
            <a:endParaRPr sz="2000">
              <a:latin typeface="Times New Roman"/>
              <a:cs typeface="Times New Roman"/>
            </a:endParaRPr>
          </a:p>
          <a:p>
            <a:pPr marL="12700" marR="5080" indent="191135">
              <a:lnSpc>
                <a:spcPct val="100499"/>
              </a:lnSpc>
              <a:spcBef>
                <a:spcPts val="985"/>
              </a:spcBef>
            </a:pP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Para la simulación</a:t>
            </a:r>
            <a:r>
              <a:rPr dirty="0" sz="20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del</a:t>
            </a:r>
            <a:r>
              <a:rPr dirty="0" sz="2000" spc="-1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sistema de</a:t>
            </a:r>
            <a:r>
              <a:rPr dirty="0" sz="20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potencia el programa</a:t>
            </a:r>
            <a:r>
              <a:rPr dirty="0" sz="20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posee varios</a:t>
            </a:r>
            <a:r>
              <a:rPr dirty="0" sz="2000" spc="-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modelos que </a:t>
            </a:r>
            <a:r>
              <a:rPr dirty="0" sz="2000" spc="-10">
                <a:solidFill>
                  <a:srgbClr val="FFFFFF"/>
                </a:solidFill>
                <a:latin typeface="Times New Roman"/>
                <a:cs typeface="Times New Roman"/>
              </a:rPr>
              <a:t>dejan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un</a:t>
            </a:r>
            <a:r>
              <a:rPr dirty="0" sz="20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representación</a:t>
            </a:r>
            <a:r>
              <a:rPr dirty="0" sz="20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adecuada de los diferentes</a:t>
            </a:r>
            <a:r>
              <a:rPr dirty="0" sz="20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elementos</a:t>
            </a:r>
            <a:r>
              <a:rPr dirty="0" sz="20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que los</a:t>
            </a:r>
            <a:r>
              <a:rPr dirty="0" sz="20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FFFFFF"/>
                </a:solidFill>
                <a:latin typeface="Times New Roman"/>
                <a:cs typeface="Times New Roman"/>
              </a:rPr>
              <a:t>componen</a:t>
            </a:r>
            <a:endParaRPr sz="2000">
              <a:latin typeface="Times New Roman"/>
              <a:cs typeface="Times New Roman"/>
            </a:endParaRPr>
          </a:p>
          <a:p>
            <a:pPr marL="203835">
              <a:lnSpc>
                <a:spcPct val="100000"/>
              </a:lnSpc>
              <a:spcBef>
                <a:spcPts val="1000"/>
              </a:spcBef>
            </a:pPr>
            <a:r>
              <a:rPr dirty="0" u="sng" sz="20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</a:rPr>
              <a:t>Los</a:t>
            </a:r>
            <a:r>
              <a:rPr dirty="0" u="sng" sz="2000" spc="-5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20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</a:rPr>
              <a:t>modelos disponibles se pueden</a:t>
            </a:r>
            <a:r>
              <a:rPr dirty="0" u="sng" sz="2000" spc="5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20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</a:rPr>
              <a:t>clasificar en</a:t>
            </a:r>
            <a:r>
              <a:rPr dirty="0" u="sng" sz="2000" spc="5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2000" spc="-5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</a:rPr>
              <a:t>: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725297" y="4447704"/>
            <a:ext cx="18732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0">
                <a:solidFill>
                  <a:srgbClr val="89CFD5"/>
                </a:solidFill>
                <a:latin typeface="Wingdings"/>
                <a:cs typeface="Wingdings"/>
              </a:rPr>
              <a:t></a:t>
            </a:r>
            <a:endParaRPr sz="1600">
              <a:latin typeface="Wingdings"/>
              <a:cs typeface="Wingdings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725297" y="3386772"/>
            <a:ext cx="8665845" cy="13722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4965" marR="5080" indent="-342900">
              <a:lnSpc>
                <a:spcPct val="100000"/>
              </a:lnSpc>
              <a:spcBef>
                <a:spcPts val="100"/>
              </a:spcBef>
              <a:buClr>
                <a:srgbClr val="89CFD5"/>
              </a:buClr>
              <a:buSzPct val="80000"/>
              <a:buFont typeface="Wingdings"/>
              <a:buChar char=""/>
              <a:tabLst>
                <a:tab pos="354965" algn="l"/>
              </a:tabLst>
            </a:pP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Modelos</a:t>
            </a:r>
            <a:r>
              <a:rPr dirty="0" sz="2000" spc="-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construidos por</a:t>
            </a:r>
            <a:r>
              <a:rPr dirty="0" sz="2000" spc="-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elementos conectados</a:t>
            </a:r>
            <a:r>
              <a:rPr dirty="0" sz="2000" spc="-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RLC.</a:t>
            </a:r>
            <a:r>
              <a:rPr dirty="0" sz="20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Estos modelos pueden</a:t>
            </a:r>
            <a:r>
              <a:rPr dirty="0" sz="2000" spc="1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 spc="-25">
                <a:solidFill>
                  <a:srgbClr val="FFFFFF"/>
                </a:solidFill>
                <a:latin typeface="Times New Roman"/>
                <a:cs typeface="Times New Roman"/>
              </a:rPr>
              <a:t>ser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simples</a:t>
            </a:r>
            <a:r>
              <a:rPr dirty="0" sz="2000" spc="-1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ramas RLC</a:t>
            </a:r>
            <a:r>
              <a:rPr dirty="0" sz="2000" spc="-1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serie, circuitos</a:t>
            </a:r>
            <a:r>
              <a:rPr dirty="0" sz="2000" spc="-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PI</a:t>
            </a:r>
            <a:r>
              <a:rPr dirty="0" sz="2000" spc="-1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polifásicos</a:t>
            </a:r>
            <a:r>
              <a:rPr dirty="0" sz="2000" spc="-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que</a:t>
            </a:r>
            <a:r>
              <a:rPr dirty="0" sz="2000" spc="-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pueden</a:t>
            </a:r>
            <a:r>
              <a:rPr dirty="0" sz="2000" spc="-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representar</a:t>
            </a:r>
            <a:r>
              <a:rPr dirty="0" sz="2000" spc="-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línea </a:t>
            </a:r>
            <a:r>
              <a:rPr dirty="0" sz="2000" spc="-25">
                <a:solidFill>
                  <a:srgbClr val="FFFFFF"/>
                </a:solidFill>
                <a:latin typeface="Times New Roman"/>
                <a:cs typeface="Times New Roman"/>
              </a:rPr>
              <a:t>de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transmisión</a:t>
            </a:r>
            <a:r>
              <a:rPr dirty="0" sz="2000" spc="-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dirty="0" sz="20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FFFFFF"/>
                </a:solidFill>
                <a:latin typeface="Times New Roman"/>
                <a:cs typeface="Times New Roman"/>
              </a:rPr>
              <a:t>transformadores</a:t>
            </a:r>
            <a:endParaRPr sz="2000">
              <a:latin typeface="Times New Roman"/>
              <a:cs typeface="Times New Roman"/>
            </a:endParaRPr>
          </a:p>
          <a:p>
            <a:pPr marL="354965">
              <a:lnSpc>
                <a:spcPct val="100000"/>
              </a:lnSpc>
              <a:spcBef>
                <a:spcPts val="1000"/>
              </a:spcBef>
            </a:pP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Modelos de</a:t>
            </a:r>
            <a:r>
              <a:rPr dirty="0" sz="20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onda viajera</a:t>
            </a:r>
            <a:r>
              <a:rPr dirty="0" sz="20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para representar</a:t>
            </a:r>
            <a:r>
              <a:rPr dirty="0" sz="20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adecuadamente</a:t>
            </a:r>
            <a:r>
              <a:rPr dirty="0" sz="20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una</a:t>
            </a:r>
            <a:r>
              <a:rPr dirty="0" sz="20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línea</a:t>
            </a:r>
            <a:r>
              <a:rPr dirty="0" sz="20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dirty="0" sz="2000" spc="1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un</a:t>
            </a:r>
            <a:r>
              <a:rPr dirty="0" sz="20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FFFFFF"/>
                </a:solidFill>
                <a:latin typeface="Times New Roman"/>
                <a:cs typeface="Times New Roman"/>
              </a:rPr>
              <a:t>cable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82497" y="858863"/>
            <a:ext cx="18732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0">
                <a:solidFill>
                  <a:srgbClr val="89CFD5"/>
                </a:solidFill>
                <a:latin typeface="Wingdings"/>
                <a:cs typeface="Wingdings"/>
              </a:rPr>
              <a:t></a:t>
            </a:r>
            <a:endParaRPr sz="1600">
              <a:latin typeface="Wingdings"/>
              <a:cs typeface="Wingding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525219" y="839419"/>
            <a:ext cx="8305800" cy="6350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000">
                <a:solidFill>
                  <a:srgbClr val="FFFFFF"/>
                </a:solidFill>
              </a:rPr>
              <a:t>Impedancia</a:t>
            </a:r>
            <a:r>
              <a:rPr dirty="0" sz="2000" spc="-20">
                <a:solidFill>
                  <a:srgbClr val="FFFFFF"/>
                </a:solidFill>
              </a:rPr>
              <a:t> </a:t>
            </a:r>
            <a:r>
              <a:rPr dirty="0" sz="2000">
                <a:solidFill>
                  <a:srgbClr val="FFFFFF"/>
                </a:solidFill>
              </a:rPr>
              <a:t>de</a:t>
            </a:r>
            <a:r>
              <a:rPr dirty="0" sz="2000" spc="-45">
                <a:solidFill>
                  <a:srgbClr val="FFFFFF"/>
                </a:solidFill>
              </a:rPr>
              <a:t> </a:t>
            </a:r>
            <a:r>
              <a:rPr dirty="0" sz="2000">
                <a:solidFill>
                  <a:srgbClr val="FFFFFF"/>
                </a:solidFill>
              </a:rPr>
              <a:t>Tipo</a:t>
            </a:r>
            <a:r>
              <a:rPr dirty="0" sz="2000" spc="-15">
                <a:solidFill>
                  <a:srgbClr val="FFFFFF"/>
                </a:solidFill>
              </a:rPr>
              <a:t> </a:t>
            </a:r>
            <a:r>
              <a:rPr dirty="0" sz="2000">
                <a:solidFill>
                  <a:srgbClr val="FFFFFF"/>
                </a:solidFill>
              </a:rPr>
              <a:t>No Lineal:</a:t>
            </a:r>
            <a:r>
              <a:rPr dirty="0" sz="2000" spc="-30">
                <a:solidFill>
                  <a:srgbClr val="FFFFFF"/>
                </a:solidFill>
              </a:rPr>
              <a:t> </a:t>
            </a:r>
            <a:r>
              <a:rPr dirty="0" sz="2000">
                <a:solidFill>
                  <a:srgbClr val="FFFFFF"/>
                </a:solidFill>
              </a:rPr>
              <a:t>Resistencias</a:t>
            </a:r>
            <a:r>
              <a:rPr dirty="0" sz="2000" spc="-10">
                <a:solidFill>
                  <a:srgbClr val="FFFFFF"/>
                </a:solidFill>
              </a:rPr>
              <a:t> </a:t>
            </a:r>
            <a:r>
              <a:rPr dirty="0" sz="2000">
                <a:solidFill>
                  <a:srgbClr val="FFFFFF"/>
                </a:solidFill>
              </a:rPr>
              <a:t>no</a:t>
            </a:r>
            <a:r>
              <a:rPr dirty="0" sz="2000" spc="-5">
                <a:solidFill>
                  <a:srgbClr val="FFFFFF"/>
                </a:solidFill>
              </a:rPr>
              <a:t> </a:t>
            </a:r>
            <a:r>
              <a:rPr dirty="0" sz="2000">
                <a:solidFill>
                  <a:srgbClr val="FFFFFF"/>
                </a:solidFill>
              </a:rPr>
              <a:t>lineales,</a:t>
            </a:r>
            <a:r>
              <a:rPr dirty="0" sz="2000" spc="-10">
                <a:solidFill>
                  <a:srgbClr val="FFFFFF"/>
                </a:solidFill>
              </a:rPr>
              <a:t> </a:t>
            </a:r>
            <a:r>
              <a:rPr dirty="0" sz="2000">
                <a:solidFill>
                  <a:srgbClr val="FFFFFF"/>
                </a:solidFill>
              </a:rPr>
              <a:t>inductancias</a:t>
            </a:r>
            <a:r>
              <a:rPr dirty="0" sz="2000" spc="-15">
                <a:solidFill>
                  <a:srgbClr val="FFFFFF"/>
                </a:solidFill>
              </a:rPr>
              <a:t> </a:t>
            </a:r>
            <a:r>
              <a:rPr dirty="0" sz="2000">
                <a:solidFill>
                  <a:srgbClr val="FFFFFF"/>
                </a:solidFill>
              </a:rPr>
              <a:t>no </a:t>
            </a:r>
            <a:r>
              <a:rPr dirty="0" sz="2000" spc="-10">
                <a:solidFill>
                  <a:srgbClr val="FFFFFF"/>
                </a:solidFill>
              </a:rPr>
              <a:t>lineales, </a:t>
            </a:r>
            <a:r>
              <a:rPr dirty="0" sz="2000">
                <a:solidFill>
                  <a:srgbClr val="FFFFFF"/>
                </a:solidFill>
              </a:rPr>
              <a:t>resistencias</a:t>
            </a:r>
            <a:r>
              <a:rPr dirty="0" sz="2000" spc="-5">
                <a:solidFill>
                  <a:srgbClr val="FFFFFF"/>
                </a:solidFill>
              </a:rPr>
              <a:t> </a:t>
            </a:r>
            <a:r>
              <a:rPr dirty="0" sz="2000">
                <a:solidFill>
                  <a:srgbClr val="FFFFFF"/>
                </a:solidFill>
              </a:rPr>
              <a:t>variables</a:t>
            </a:r>
            <a:r>
              <a:rPr dirty="0" sz="2000" spc="-5">
                <a:solidFill>
                  <a:srgbClr val="FFFFFF"/>
                </a:solidFill>
              </a:rPr>
              <a:t> </a:t>
            </a:r>
            <a:r>
              <a:rPr dirty="0" sz="2000">
                <a:solidFill>
                  <a:srgbClr val="FFFFFF"/>
                </a:solidFill>
              </a:rPr>
              <a:t>con el</a:t>
            </a:r>
            <a:r>
              <a:rPr dirty="0" sz="2000" spc="-15">
                <a:solidFill>
                  <a:srgbClr val="FFFFFF"/>
                </a:solidFill>
              </a:rPr>
              <a:t> </a:t>
            </a:r>
            <a:r>
              <a:rPr dirty="0" sz="2000" spc="-10">
                <a:solidFill>
                  <a:srgbClr val="FFFFFF"/>
                </a:solidFill>
              </a:rPr>
              <a:t>tiempo.</a:t>
            </a:r>
            <a:endParaRPr sz="2000"/>
          </a:p>
        </p:txBody>
      </p:sp>
      <p:sp>
        <p:nvSpPr>
          <p:cNvPr id="4" name="object 4" descr=""/>
          <p:cNvSpPr txBox="1"/>
          <p:nvPr/>
        </p:nvSpPr>
        <p:spPr>
          <a:xfrm>
            <a:off x="1182497" y="1596504"/>
            <a:ext cx="18732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0">
                <a:solidFill>
                  <a:srgbClr val="89CFD5"/>
                </a:solidFill>
                <a:latin typeface="Wingdings"/>
                <a:cs typeface="Wingdings"/>
              </a:rPr>
              <a:t></a:t>
            </a:r>
            <a:endParaRPr sz="1600">
              <a:latin typeface="Wingdings"/>
              <a:cs typeface="Wingdings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182497" y="2639059"/>
            <a:ext cx="18732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0">
                <a:solidFill>
                  <a:srgbClr val="89CFD5"/>
                </a:solidFill>
                <a:latin typeface="Wingdings"/>
                <a:cs typeface="Wingdings"/>
              </a:rPr>
              <a:t></a:t>
            </a:r>
            <a:endParaRPr sz="1600">
              <a:latin typeface="Wingdings"/>
              <a:cs typeface="Wingdings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182497" y="3377069"/>
            <a:ext cx="18732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0">
                <a:solidFill>
                  <a:srgbClr val="89CFD5"/>
                </a:solidFill>
                <a:latin typeface="Wingdings"/>
                <a:cs typeface="Wingdings"/>
              </a:rPr>
              <a:t></a:t>
            </a:r>
            <a:endParaRPr sz="1600">
              <a:latin typeface="Wingdings"/>
              <a:cs typeface="Wingdings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182497" y="3809060"/>
            <a:ext cx="18732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0">
                <a:solidFill>
                  <a:srgbClr val="89CFD5"/>
                </a:solidFill>
                <a:latin typeface="Wingdings"/>
                <a:cs typeface="Wingdings"/>
              </a:rPr>
              <a:t></a:t>
            </a:r>
            <a:endParaRPr sz="1600">
              <a:latin typeface="Wingdings"/>
              <a:cs typeface="Wingdings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182497" y="4851628"/>
            <a:ext cx="18732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0">
                <a:solidFill>
                  <a:srgbClr val="89CFD5"/>
                </a:solidFill>
                <a:latin typeface="Wingdings"/>
                <a:cs typeface="Wingdings"/>
              </a:rPr>
              <a:t></a:t>
            </a:r>
            <a:endParaRPr sz="1600">
              <a:latin typeface="Wingdings"/>
              <a:cs typeface="Wingdings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1525219" y="1577060"/>
            <a:ext cx="8397875" cy="4196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307340">
              <a:lnSpc>
                <a:spcPct val="100000"/>
              </a:lnSpc>
              <a:spcBef>
                <a:spcPts val="100"/>
              </a:spcBef>
            </a:pP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Suiches ideales</a:t>
            </a:r>
            <a:r>
              <a:rPr dirty="0" sz="20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controlados por</a:t>
            </a:r>
            <a:r>
              <a:rPr dirty="0" sz="20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tiempo.</a:t>
            </a:r>
            <a:r>
              <a:rPr dirty="0" sz="20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Suiches</a:t>
            </a:r>
            <a:r>
              <a:rPr dirty="0" sz="20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controlados</a:t>
            </a:r>
            <a:r>
              <a:rPr dirty="0" sz="20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por</a:t>
            </a:r>
            <a:r>
              <a:rPr dirty="0" sz="2000" spc="1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voltaje para</a:t>
            </a:r>
            <a:r>
              <a:rPr dirty="0" sz="20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 spc="-25">
                <a:solidFill>
                  <a:srgbClr val="FFFFFF"/>
                </a:solidFill>
                <a:latin typeface="Times New Roman"/>
                <a:cs typeface="Times New Roman"/>
              </a:rPr>
              <a:t>la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simulación de</a:t>
            </a:r>
            <a:r>
              <a:rPr dirty="0" sz="2000" spc="-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Gaps</a:t>
            </a:r>
            <a:r>
              <a:rPr dirty="0" sz="2000" spc="-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en flameos</a:t>
            </a:r>
            <a:r>
              <a:rPr dirty="0" sz="2000" spc="-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de</a:t>
            </a:r>
            <a:r>
              <a:rPr dirty="0" sz="2000" spc="-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aisladores. Diodos</a:t>
            </a:r>
            <a:r>
              <a:rPr dirty="0" sz="20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y tiristores.</a:t>
            </a:r>
            <a:r>
              <a:rPr dirty="0" sz="20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Suiches</a:t>
            </a:r>
            <a:r>
              <a:rPr dirty="0" sz="2000" spc="-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 spc="-25">
                <a:solidFill>
                  <a:srgbClr val="FFFFFF"/>
                </a:solidFill>
                <a:latin typeface="Times New Roman"/>
                <a:cs typeface="Times New Roman"/>
              </a:rPr>
              <a:t>de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operación</a:t>
            </a:r>
            <a:r>
              <a:rPr dirty="0" sz="20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FFFFFF"/>
                </a:solidFill>
                <a:latin typeface="Times New Roman"/>
                <a:cs typeface="Times New Roman"/>
              </a:rPr>
              <a:t>estadísticas.</a:t>
            </a:r>
            <a:endParaRPr sz="2000">
              <a:latin typeface="Times New Roman"/>
              <a:cs typeface="Times New Roman"/>
            </a:endParaRPr>
          </a:p>
          <a:p>
            <a:pPr marL="12700" marR="48260">
              <a:lnSpc>
                <a:spcPct val="100000"/>
              </a:lnSpc>
              <a:spcBef>
                <a:spcPts val="1010"/>
              </a:spcBef>
            </a:pP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Fuente de voltaje y</a:t>
            </a:r>
            <a:r>
              <a:rPr dirty="0" sz="2000" spc="1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corriente ideales de tipo</a:t>
            </a:r>
            <a:r>
              <a:rPr dirty="0" sz="20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escalon, sinuidal,</a:t>
            </a:r>
            <a:r>
              <a:rPr dirty="0" sz="20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rampa, </a:t>
            </a:r>
            <a:r>
              <a:rPr dirty="0" sz="2000" spc="-10">
                <a:solidFill>
                  <a:srgbClr val="FFFFFF"/>
                </a:solidFill>
                <a:latin typeface="Times New Roman"/>
                <a:cs typeface="Times New Roman"/>
              </a:rPr>
              <a:t>exponencial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y</a:t>
            </a:r>
            <a:r>
              <a:rPr dirty="0" sz="20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definidas</a:t>
            </a:r>
            <a:r>
              <a:rPr dirty="0" sz="20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punto</a:t>
            </a:r>
            <a:r>
              <a:rPr dirty="0" sz="2000" spc="1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dirty="0" sz="20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FFFFFF"/>
                </a:solidFill>
                <a:latin typeface="Times New Roman"/>
                <a:cs typeface="Times New Roman"/>
              </a:rPr>
              <a:t>punto.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10"/>
              </a:spcBef>
            </a:pP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Modelo</a:t>
            </a:r>
            <a:r>
              <a:rPr dirty="0" sz="20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completo</a:t>
            </a:r>
            <a:r>
              <a:rPr dirty="0" sz="20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para la</a:t>
            </a:r>
            <a:r>
              <a:rPr dirty="0" sz="20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maquina </a:t>
            </a:r>
            <a:r>
              <a:rPr dirty="0" sz="2000" spc="-10">
                <a:solidFill>
                  <a:srgbClr val="FFFFFF"/>
                </a:solidFill>
                <a:latin typeface="Times New Roman"/>
                <a:cs typeface="Times New Roman"/>
              </a:rPr>
              <a:t>síncrona</a:t>
            </a:r>
            <a:endParaRPr sz="2000">
              <a:latin typeface="Times New Roman"/>
              <a:cs typeface="Times New Roman"/>
            </a:endParaRPr>
          </a:p>
          <a:p>
            <a:pPr algn="just" marL="12700" marR="395605">
              <a:lnSpc>
                <a:spcPct val="100000"/>
              </a:lnSpc>
              <a:spcBef>
                <a:spcPts val="1000"/>
              </a:spcBef>
            </a:pP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Modelo</a:t>
            </a:r>
            <a:r>
              <a:rPr dirty="0" sz="20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universal</a:t>
            </a:r>
            <a:r>
              <a:rPr dirty="0" sz="2000" spc="-1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de la</a:t>
            </a:r>
            <a:r>
              <a:rPr dirty="0" sz="20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maquina</a:t>
            </a:r>
            <a:r>
              <a:rPr dirty="0" sz="20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eléctrica</a:t>
            </a:r>
            <a:r>
              <a:rPr dirty="0" sz="20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que permite representar</a:t>
            </a:r>
            <a:r>
              <a:rPr dirty="0" sz="2000" spc="1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doce</a:t>
            </a:r>
            <a:r>
              <a:rPr dirty="0" sz="20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tipo</a:t>
            </a:r>
            <a:r>
              <a:rPr dirty="0" sz="20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 spc="-25">
                <a:solidFill>
                  <a:srgbClr val="FFFFFF"/>
                </a:solidFill>
                <a:latin typeface="Times New Roman"/>
                <a:cs typeface="Times New Roman"/>
              </a:rPr>
              <a:t>de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maquinas</a:t>
            </a:r>
            <a:r>
              <a:rPr dirty="0" sz="2000" spc="-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diferentes.</a:t>
            </a:r>
            <a:r>
              <a:rPr dirty="0" sz="20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El</a:t>
            </a:r>
            <a:r>
              <a:rPr dirty="0" sz="2000" spc="-1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modelo</a:t>
            </a:r>
            <a:r>
              <a:rPr dirty="0" sz="20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de mas interés</a:t>
            </a:r>
            <a:r>
              <a:rPr dirty="0" sz="20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en</a:t>
            </a:r>
            <a:r>
              <a:rPr dirty="0" sz="2000" spc="1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este grupo</a:t>
            </a:r>
            <a:r>
              <a:rPr dirty="0" sz="2000" spc="1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de</a:t>
            </a:r>
            <a:r>
              <a:rPr dirty="0" sz="20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modelos es</a:t>
            </a:r>
            <a:r>
              <a:rPr dirty="0" sz="20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 spc="-25">
                <a:solidFill>
                  <a:srgbClr val="FFFFFF"/>
                </a:solidFill>
                <a:latin typeface="Times New Roman"/>
                <a:cs typeface="Times New Roman"/>
              </a:rPr>
              <a:t>el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modelo</a:t>
            </a:r>
            <a:r>
              <a:rPr dirty="0" sz="20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de</a:t>
            </a:r>
            <a:r>
              <a:rPr dirty="0" sz="20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inducción</a:t>
            </a:r>
            <a:r>
              <a:rPr dirty="0" sz="2000" spc="1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FFFFFF"/>
                </a:solidFill>
                <a:latin typeface="Times New Roman"/>
                <a:cs typeface="Times New Roman"/>
              </a:rPr>
              <a:t>trifásico</a:t>
            </a:r>
            <a:endParaRPr sz="20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spcBef>
                <a:spcPts val="1019"/>
              </a:spcBef>
            </a:pP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Representacion</a:t>
            </a:r>
            <a:r>
              <a:rPr dirty="0" sz="2000" spc="-1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de</a:t>
            </a:r>
            <a:r>
              <a:rPr dirty="0" sz="2000" spc="-1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los</a:t>
            </a:r>
            <a:r>
              <a:rPr dirty="0" sz="2000" spc="-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sistemas</a:t>
            </a:r>
            <a:r>
              <a:rPr dirty="0" sz="2000" spc="-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de</a:t>
            </a:r>
            <a:r>
              <a:rPr dirty="0" sz="2000" spc="-1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control</a:t>
            </a:r>
            <a:r>
              <a:rPr dirty="0" sz="2000" spc="-1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mediante</a:t>
            </a:r>
            <a:r>
              <a:rPr dirty="0" sz="2000" spc="-1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los</a:t>
            </a:r>
            <a:r>
              <a:rPr dirty="0" sz="2000" spc="-3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 spc="-30">
                <a:solidFill>
                  <a:srgbClr val="FFFFFF"/>
                </a:solidFill>
                <a:latin typeface="Times New Roman"/>
                <a:cs typeface="Times New Roman"/>
              </a:rPr>
              <a:t>TACS(</a:t>
            </a:r>
            <a:r>
              <a:rPr dirty="0" sz="2000" spc="-4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FFFFFF"/>
                </a:solidFill>
                <a:latin typeface="Times New Roman"/>
                <a:cs typeface="Times New Roman"/>
              </a:rPr>
              <a:t>Transients</a:t>
            </a:r>
            <a:r>
              <a:rPr dirty="0" sz="2000" spc="-114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FFFFFF"/>
                </a:solidFill>
                <a:latin typeface="Times New Roman"/>
                <a:cs typeface="Times New Roman"/>
              </a:rPr>
              <a:t>Analisis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Control</a:t>
            </a:r>
            <a:r>
              <a:rPr dirty="0" sz="2000" spc="-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Sisten).</a:t>
            </a:r>
            <a:r>
              <a:rPr dirty="0" sz="20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En</a:t>
            </a:r>
            <a:r>
              <a:rPr dirty="0" sz="20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las versiones</a:t>
            </a:r>
            <a:r>
              <a:rPr dirty="0" sz="2000" spc="1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mas recientes</a:t>
            </a:r>
            <a:r>
              <a:rPr dirty="0" sz="2000" spc="-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del</a:t>
            </a:r>
            <a:r>
              <a:rPr dirty="0" sz="2000" spc="-12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 spc="-90">
                <a:solidFill>
                  <a:srgbClr val="FFFFFF"/>
                </a:solidFill>
                <a:latin typeface="Times New Roman"/>
                <a:cs typeface="Times New Roman"/>
              </a:rPr>
              <a:t>ATP</a:t>
            </a:r>
            <a:r>
              <a:rPr dirty="0" sz="2000" spc="-6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existe una opción</a:t>
            </a:r>
            <a:r>
              <a:rPr dirty="0" sz="20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FFFFFF"/>
                </a:solidFill>
                <a:latin typeface="Times New Roman"/>
                <a:cs typeface="Times New Roman"/>
              </a:rPr>
              <a:t>alterna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para</a:t>
            </a:r>
            <a:r>
              <a:rPr dirty="0" sz="2000" spc="-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representar</a:t>
            </a:r>
            <a:r>
              <a:rPr dirty="0" sz="20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la parte de control</a:t>
            </a:r>
            <a:r>
              <a:rPr dirty="0" sz="2000" spc="-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del sistema</a:t>
            </a:r>
            <a:r>
              <a:rPr dirty="0" sz="2000" spc="-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de potencia:</a:t>
            </a:r>
            <a:r>
              <a:rPr dirty="0" sz="2000" spc="-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FFFFFF"/>
                </a:solidFill>
                <a:latin typeface="Times New Roman"/>
                <a:cs typeface="Times New Roman"/>
              </a:rPr>
              <a:t>MODELS.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25297" y="486270"/>
            <a:ext cx="6970395" cy="3917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/>
              <a:t>El</a:t>
            </a:r>
            <a:r>
              <a:rPr dirty="0" sz="2400" spc="-160"/>
              <a:t> </a:t>
            </a:r>
            <a:r>
              <a:rPr dirty="0" sz="2400" spc="-110"/>
              <a:t>ATP</a:t>
            </a:r>
            <a:r>
              <a:rPr dirty="0" sz="2400" spc="-85"/>
              <a:t> </a:t>
            </a:r>
            <a:r>
              <a:rPr dirty="0" sz="2400"/>
              <a:t>permite</a:t>
            </a:r>
            <a:r>
              <a:rPr dirty="0" sz="2400" spc="-30"/>
              <a:t> </a:t>
            </a:r>
            <a:r>
              <a:rPr dirty="0" sz="2400"/>
              <a:t>hacer</a:t>
            </a:r>
            <a:r>
              <a:rPr dirty="0" sz="2400" spc="-15"/>
              <a:t> </a:t>
            </a:r>
            <a:r>
              <a:rPr dirty="0" sz="2400"/>
              <a:t>entre</a:t>
            </a:r>
            <a:r>
              <a:rPr dirty="0" sz="2400" spc="-20"/>
              <a:t> </a:t>
            </a:r>
            <a:r>
              <a:rPr dirty="0" sz="2400"/>
              <a:t>otros</a:t>
            </a:r>
            <a:r>
              <a:rPr dirty="0" sz="2400" spc="-15"/>
              <a:t> </a:t>
            </a:r>
            <a:r>
              <a:rPr dirty="0" sz="2400"/>
              <a:t>los</a:t>
            </a:r>
            <a:r>
              <a:rPr dirty="0" sz="2400" spc="-20"/>
              <a:t> </a:t>
            </a:r>
            <a:r>
              <a:rPr dirty="0" sz="2400"/>
              <a:t>siguientes</a:t>
            </a:r>
            <a:r>
              <a:rPr dirty="0" sz="2400" spc="-15"/>
              <a:t> </a:t>
            </a:r>
            <a:r>
              <a:rPr dirty="0" sz="2400"/>
              <a:t>estudios</a:t>
            </a:r>
            <a:r>
              <a:rPr dirty="0" sz="2400" spc="-15"/>
              <a:t> </a:t>
            </a:r>
            <a:r>
              <a:rPr dirty="0" sz="2400" spc="-50"/>
              <a:t>:</a:t>
            </a:r>
            <a:endParaRPr sz="2400"/>
          </a:p>
        </p:txBody>
      </p:sp>
      <p:sp>
        <p:nvSpPr>
          <p:cNvPr id="3" name="object 3" descr=""/>
          <p:cNvSpPr txBox="1"/>
          <p:nvPr/>
        </p:nvSpPr>
        <p:spPr>
          <a:xfrm>
            <a:off x="1182497" y="1604060"/>
            <a:ext cx="18732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0">
                <a:solidFill>
                  <a:srgbClr val="89CFD5"/>
                </a:solidFill>
                <a:latin typeface="Wingdings"/>
                <a:cs typeface="Wingdings"/>
              </a:rPr>
              <a:t></a:t>
            </a:r>
            <a:endParaRPr sz="1600">
              <a:latin typeface="Wingdings"/>
              <a:cs typeface="Wingdings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182497" y="2340622"/>
            <a:ext cx="18732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0">
                <a:solidFill>
                  <a:srgbClr val="89CFD5"/>
                </a:solidFill>
                <a:latin typeface="Wingdings"/>
                <a:cs typeface="Wingdings"/>
              </a:rPr>
              <a:t></a:t>
            </a:r>
            <a:endParaRPr sz="1600">
              <a:latin typeface="Wingdings"/>
              <a:cs typeface="Wingdings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182497" y="2773705"/>
            <a:ext cx="18732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0">
                <a:solidFill>
                  <a:srgbClr val="89CFD5"/>
                </a:solidFill>
                <a:latin typeface="Wingdings"/>
                <a:cs typeface="Wingdings"/>
              </a:rPr>
              <a:t></a:t>
            </a:r>
            <a:endParaRPr sz="1600">
              <a:latin typeface="Wingdings"/>
              <a:cs typeface="Wingdings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182497" y="3205708"/>
            <a:ext cx="18732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0">
                <a:solidFill>
                  <a:srgbClr val="89CFD5"/>
                </a:solidFill>
                <a:latin typeface="Wingdings"/>
                <a:cs typeface="Wingdings"/>
              </a:rPr>
              <a:t></a:t>
            </a:r>
            <a:endParaRPr sz="1600">
              <a:latin typeface="Wingdings"/>
              <a:cs typeface="Wingdings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182497" y="3638791"/>
            <a:ext cx="18732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0">
                <a:solidFill>
                  <a:srgbClr val="89CFD5"/>
                </a:solidFill>
                <a:latin typeface="Wingdings"/>
                <a:cs typeface="Wingdings"/>
              </a:rPr>
              <a:t></a:t>
            </a:r>
            <a:endParaRPr sz="1600">
              <a:latin typeface="Wingdings"/>
              <a:cs typeface="Wingdings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182497" y="4376420"/>
            <a:ext cx="18732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0">
                <a:solidFill>
                  <a:srgbClr val="89CFD5"/>
                </a:solidFill>
                <a:latin typeface="Wingdings"/>
                <a:cs typeface="Wingdings"/>
              </a:rPr>
              <a:t></a:t>
            </a:r>
            <a:endParaRPr sz="1600">
              <a:latin typeface="Wingdings"/>
              <a:cs typeface="Wingdings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1182497" y="4808423"/>
            <a:ext cx="18732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0">
                <a:solidFill>
                  <a:srgbClr val="89CFD5"/>
                </a:solidFill>
                <a:latin typeface="Wingdings"/>
                <a:cs typeface="Wingdings"/>
              </a:rPr>
              <a:t></a:t>
            </a:r>
            <a:endParaRPr sz="1600">
              <a:latin typeface="Wingdings"/>
              <a:cs typeface="Wingdings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1182497" y="5240070"/>
            <a:ext cx="18732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0">
                <a:solidFill>
                  <a:srgbClr val="89CFD5"/>
                </a:solidFill>
                <a:latin typeface="Wingdings"/>
                <a:cs typeface="Wingdings"/>
              </a:rPr>
              <a:t></a:t>
            </a:r>
            <a:endParaRPr sz="1600">
              <a:latin typeface="Wingdings"/>
              <a:cs typeface="Wingdings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1182497" y="5673140"/>
            <a:ext cx="18732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0">
                <a:solidFill>
                  <a:srgbClr val="89CFD5"/>
                </a:solidFill>
                <a:latin typeface="Wingdings"/>
                <a:cs typeface="Wingdings"/>
              </a:rPr>
              <a:t></a:t>
            </a:r>
            <a:endParaRPr sz="1600">
              <a:latin typeface="Wingdings"/>
              <a:cs typeface="Wingdings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1182497" y="1023805"/>
            <a:ext cx="8335645" cy="4961255"/>
          </a:xfrm>
          <a:prstGeom prst="rect">
            <a:avLst/>
          </a:prstGeom>
        </p:spPr>
        <p:txBody>
          <a:bodyPr wrap="square" lIns="0" tIns="140970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110"/>
              </a:spcBef>
              <a:buClr>
                <a:srgbClr val="89CFD5"/>
              </a:buClr>
              <a:buSzPct val="80000"/>
              <a:buFont typeface="Wingdings"/>
              <a:buChar char=""/>
              <a:tabLst>
                <a:tab pos="354965" algn="l"/>
              </a:tabLst>
            </a:pP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Calculo de parámetros</a:t>
            </a:r>
            <a:r>
              <a:rPr dirty="0" sz="2000" spc="-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en</a:t>
            </a:r>
            <a:r>
              <a:rPr dirty="0" sz="20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líneas aéreas</a:t>
            </a:r>
            <a:r>
              <a:rPr dirty="0" sz="2000" spc="-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y</a:t>
            </a:r>
            <a:r>
              <a:rPr dirty="0" sz="20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cables</a:t>
            </a:r>
            <a:r>
              <a:rPr dirty="0" sz="2000" spc="-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FFFFFF"/>
                </a:solidFill>
                <a:latin typeface="Times New Roman"/>
                <a:cs typeface="Times New Roman"/>
              </a:rPr>
              <a:t>subterráneos</a:t>
            </a:r>
            <a:endParaRPr sz="2000">
              <a:latin typeface="Times New Roman"/>
              <a:cs typeface="Times New Roman"/>
            </a:endParaRPr>
          </a:p>
          <a:p>
            <a:pPr marL="354965" marR="5080">
              <a:lnSpc>
                <a:spcPct val="100000"/>
              </a:lnSpc>
              <a:spcBef>
                <a:spcPts val="1010"/>
              </a:spcBef>
              <a:tabLst>
                <a:tab pos="4200525" algn="l"/>
              </a:tabLst>
            </a:pP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Calculo</a:t>
            </a:r>
            <a:r>
              <a:rPr dirty="0" sz="2000" spc="-1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en</a:t>
            </a:r>
            <a:r>
              <a:rPr dirty="0" sz="2000" spc="-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estado</a:t>
            </a:r>
            <a:r>
              <a:rPr dirty="0" sz="2000" spc="-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estacionario</a:t>
            </a:r>
            <a:r>
              <a:rPr dirty="0" sz="2000" spc="-10">
                <a:solidFill>
                  <a:srgbClr val="FFFFFF"/>
                </a:solidFill>
                <a:latin typeface="Times New Roman"/>
                <a:cs typeface="Times New Roman"/>
              </a:rPr>
              <a:t> sobre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	un</a:t>
            </a:r>
            <a:r>
              <a:rPr dirty="0" sz="2000" spc="-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sistema de potencia</a:t>
            </a:r>
            <a:r>
              <a:rPr dirty="0" sz="2000" spc="-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sobrevoltajes</a:t>
            </a:r>
            <a:r>
              <a:rPr dirty="0" sz="2000" spc="-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 spc="-25">
                <a:solidFill>
                  <a:srgbClr val="FFFFFF"/>
                </a:solidFill>
                <a:latin typeface="Times New Roman"/>
                <a:cs typeface="Times New Roman"/>
              </a:rPr>
              <a:t>por </a:t>
            </a:r>
            <a:r>
              <a:rPr dirty="0" sz="2000" spc="-10">
                <a:solidFill>
                  <a:srgbClr val="FFFFFF"/>
                </a:solidFill>
                <a:latin typeface="Times New Roman"/>
                <a:cs typeface="Times New Roman"/>
              </a:rPr>
              <a:t>maniobra(Suicheo)</a:t>
            </a:r>
            <a:endParaRPr sz="2000">
              <a:latin typeface="Times New Roman"/>
              <a:cs typeface="Times New Roman"/>
            </a:endParaRPr>
          </a:p>
          <a:p>
            <a:pPr marL="354965">
              <a:lnSpc>
                <a:spcPct val="100000"/>
              </a:lnSpc>
              <a:spcBef>
                <a:spcPts val="1005"/>
              </a:spcBef>
            </a:pP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Sobrevoltajes</a:t>
            </a:r>
            <a:r>
              <a:rPr dirty="0" sz="2000" spc="-1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por descargas</a:t>
            </a:r>
            <a:r>
              <a:rPr dirty="0" sz="2000" spc="-10">
                <a:solidFill>
                  <a:srgbClr val="FFFFFF"/>
                </a:solidFill>
                <a:latin typeface="Times New Roman"/>
                <a:cs typeface="Times New Roman"/>
              </a:rPr>
              <a:t> atmosféricas</a:t>
            </a:r>
            <a:endParaRPr sz="2000">
              <a:latin typeface="Times New Roman"/>
              <a:cs typeface="Times New Roman"/>
            </a:endParaRPr>
          </a:p>
          <a:p>
            <a:pPr marL="354965" marR="1714500">
              <a:lnSpc>
                <a:spcPts val="3410"/>
              </a:lnSpc>
              <a:spcBef>
                <a:spcPts val="275"/>
              </a:spcBef>
            </a:pP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Calculo de</a:t>
            </a:r>
            <a:r>
              <a:rPr dirty="0" sz="2000" spc="-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cortocircuito involucrando</a:t>
            </a:r>
            <a:r>
              <a:rPr dirty="0" sz="2000" spc="1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los</a:t>
            </a:r>
            <a:r>
              <a:rPr dirty="0" sz="2000" spc="-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sistemas de</a:t>
            </a:r>
            <a:r>
              <a:rPr dirty="0" sz="2000" spc="-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FFFFFF"/>
                </a:solidFill>
                <a:latin typeface="Times New Roman"/>
                <a:cs typeface="Times New Roman"/>
              </a:rPr>
              <a:t>retorno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Coordinación de </a:t>
            </a:r>
            <a:r>
              <a:rPr dirty="0" sz="2000" spc="-10">
                <a:solidFill>
                  <a:srgbClr val="FFFFFF"/>
                </a:solidFill>
                <a:latin typeface="Times New Roman"/>
                <a:cs typeface="Times New Roman"/>
              </a:rPr>
              <a:t>aislamiento</a:t>
            </a:r>
            <a:endParaRPr sz="2000">
              <a:latin typeface="Times New Roman"/>
              <a:cs typeface="Times New Roman"/>
            </a:endParaRPr>
          </a:p>
          <a:p>
            <a:pPr marL="354965" marR="1264285">
              <a:lnSpc>
                <a:spcPct val="100000"/>
              </a:lnSpc>
              <a:spcBef>
                <a:spcPts val="715"/>
              </a:spcBef>
            </a:pP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Calculo de voltajes inducido</a:t>
            </a:r>
            <a:r>
              <a:rPr dirty="0" sz="20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sobre elementos</a:t>
            </a:r>
            <a:r>
              <a:rPr dirty="0" sz="20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cercanos a líneas</a:t>
            </a:r>
            <a:r>
              <a:rPr dirty="0" sz="20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 spc="-25">
                <a:solidFill>
                  <a:srgbClr val="FFFFFF"/>
                </a:solidFill>
                <a:latin typeface="Times New Roman"/>
                <a:cs typeface="Times New Roman"/>
              </a:rPr>
              <a:t>de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transmisión( otras</a:t>
            </a:r>
            <a:r>
              <a:rPr dirty="0" sz="2000" spc="-1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líneas, cercas,</a:t>
            </a:r>
            <a:r>
              <a:rPr dirty="0" sz="2000" spc="-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FFFFFF"/>
                </a:solidFill>
                <a:latin typeface="Times New Roman"/>
                <a:cs typeface="Times New Roman"/>
              </a:rPr>
              <a:t>oleoductos)</a:t>
            </a:r>
            <a:endParaRPr sz="2000">
              <a:latin typeface="Times New Roman"/>
              <a:cs typeface="Times New Roman"/>
            </a:endParaRPr>
          </a:p>
          <a:p>
            <a:pPr marL="354965" marR="1081405">
              <a:lnSpc>
                <a:spcPct val="141600"/>
              </a:lnSpc>
              <a:spcBef>
                <a:spcPts val="15"/>
              </a:spcBef>
            </a:pP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Resonancias</a:t>
            </a:r>
            <a:r>
              <a:rPr dirty="0" sz="2000" spc="-1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en líneas paralelas, simulación de</a:t>
            </a:r>
            <a:r>
              <a:rPr dirty="0" sz="2000" spc="-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arranque de </a:t>
            </a:r>
            <a:r>
              <a:rPr dirty="0" sz="2000" spc="-10">
                <a:solidFill>
                  <a:srgbClr val="FFFFFF"/>
                </a:solidFill>
                <a:latin typeface="Times New Roman"/>
                <a:cs typeface="Times New Roman"/>
              </a:rPr>
              <a:t>motores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Evaluación</a:t>
            </a:r>
            <a:r>
              <a:rPr dirty="0" sz="2000" spc="-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de</a:t>
            </a:r>
            <a:r>
              <a:rPr dirty="0" sz="2000" spc="-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FFFFFF"/>
                </a:solidFill>
                <a:latin typeface="Times New Roman"/>
                <a:cs typeface="Times New Roman"/>
              </a:rPr>
              <a:t>armónicos</a:t>
            </a:r>
            <a:endParaRPr sz="2000">
              <a:latin typeface="Times New Roman"/>
              <a:cs typeface="Times New Roman"/>
            </a:endParaRPr>
          </a:p>
          <a:p>
            <a:pPr marL="354965">
              <a:lnSpc>
                <a:spcPct val="100000"/>
              </a:lnSpc>
              <a:spcBef>
                <a:spcPts val="1010"/>
              </a:spcBef>
            </a:pP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Estudios</a:t>
            </a:r>
            <a:r>
              <a:rPr dirty="0" sz="20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de</a:t>
            </a:r>
            <a:r>
              <a:rPr dirty="0" sz="20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Ferrorresonancia en</a:t>
            </a:r>
            <a:r>
              <a:rPr dirty="0" sz="2000" spc="1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maquinas </a:t>
            </a:r>
            <a:r>
              <a:rPr dirty="0" sz="2000" spc="-10">
                <a:solidFill>
                  <a:srgbClr val="FFFFFF"/>
                </a:solidFill>
                <a:latin typeface="Times New Roman"/>
                <a:cs typeface="Times New Roman"/>
              </a:rPr>
              <a:t>eléctricas</a:t>
            </a:r>
            <a:endParaRPr sz="2000">
              <a:latin typeface="Times New Roman"/>
              <a:cs typeface="Times New Roman"/>
            </a:endParaRPr>
          </a:p>
          <a:p>
            <a:pPr marL="354965">
              <a:lnSpc>
                <a:spcPct val="100000"/>
              </a:lnSpc>
              <a:spcBef>
                <a:spcPts val="1000"/>
              </a:spcBef>
            </a:pP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Simulación del control de las maquinas y</a:t>
            </a:r>
            <a:r>
              <a:rPr dirty="0" sz="20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del</a:t>
            </a:r>
            <a:r>
              <a:rPr dirty="0" sz="2000" spc="-1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sistema</a:t>
            </a:r>
            <a:r>
              <a:rPr dirty="0" sz="20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de </a:t>
            </a:r>
            <a:r>
              <a:rPr dirty="0" sz="2000" spc="-10">
                <a:solidFill>
                  <a:srgbClr val="FFFFFF"/>
                </a:solidFill>
                <a:latin typeface="Times New Roman"/>
                <a:cs typeface="Times New Roman"/>
              </a:rPr>
              <a:t>potencia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Ejercicios</a:t>
            </a:r>
            <a:r>
              <a:rPr dirty="0" spc="-65"/>
              <a:t> </a:t>
            </a:r>
            <a:r>
              <a:rPr dirty="0"/>
              <a:t>de</a:t>
            </a:r>
            <a:r>
              <a:rPr dirty="0" spc="-265"/>
              <a:t> </a:t>
            </a:r>
            <a:r>
              <a:rPr dirty="0" spc="-10"/>
              <a:t>Aplicación: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872540" y="1258823"/>
            <a:ext cx="214629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505">
                <a:solidFill>
                  <a:srgbClr val="89CFD5"/>
                </a:solidFill>
                <a:latin typeface="Symbol"/>
                <a:cs typeface="Symbol"/>
              </a:rPr>
              <a:t></a:t>
            </a:r>
            <a:endParaRPr sz="1600">
              <a:latin typeface="Symbol"/>
              <a:cs typeface="Symbo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215263" y="1248371"/>
            <a:ext cx="271272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1.-</a:t>
            </a:r>
            <a:r>
              <a:rPr dirty="0" sz="2000" spc="-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Ejemplo</a:t>
            </a:r>
            <a:r>
              <a:rPr dirty="0" sz="20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de </a:t>
            </a:r>
            <a:r>
              <a:rPr dirty="0" sz="2000" spc="-10">
                <a:solidFill>
                  <a:srgbClr val="FFFFFF"/>
                </a:solidFill>
                <a:latin typeface="Times New Roman"/>
                <a:cs typeface="Times New Roman"/>
              </a:rPr>
              <a:t>simulación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872540" y="1680019"/>
            <a:ext cx="9997440" cy="41522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111125">
              <a:lnSpc>
                <a:spcPct val="100000"/>
              </a:lnSpc>
              <a:spcBef>
                <a:spcPts val="100"/>
              </a:spcBef>
            </a:pP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Para</a:t>
            </a:r>
            <a:r>
              <a:rPr dirty="0" sz="2000" spc="-1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una</a:t>
            </a:r>
            <a:r>
              <a:rPr dirty="0" sz="2000" spc="-1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mejor</a:t>
            </a:r>
            <a:r>
              <a:rPr dirty="0" sz="2000" spc="-1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comprensión</a:t>
            </a:r>
            <a:r>
              <a:rPr dirty="0" sz="2000" spc="1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de</a:t>
            </a:r>
            <a:r>
              <a:rPr dirty="0" sz="2000" spc="-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como</a:t>
            </a:r>
            <a:r>
              <a:rPr dirty="0" sz="20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hacer</a:t>
            </a:r>
            <a:r>
              <a:rPr dirty="0" sz="2000" spc="-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la</a:t>
            </a:r>
            <a:r>
              <a:rPr dirty="0" sz="2000" spc="-1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simulación</a:t>
            </a:r>
            <a:r>
              <a:rPr dirty="0" sz="2000" spc="-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en</a:t>
            </a:r>
            <a:r>
              <a:rPr dirty="0" sz="2000" spc="-10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 spc="-40">
                <a:solidFill>
                  <a:srgbClr val="FFFFFF"/>
                </a:solidFill>
                <a:latin typeface="Times New Roman"/>
                <a:cs typeface="Times New Roman"/>
              </a:rPr>
              <a:t>ATPDraw,</a:t>
            </a:r>
            <a:r>
              <a:rPr dirty="0" sz="2000" spc="-1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simular un circuito</a:t>
            </a:r>
            <a:r>
              <a:rPr dirty="0" sz="2000" spc="-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 spc="-25">
                <a:solidFill>
                  <a:srgbClr val="FFFFFF"/>
                </a:solidFill>
                <a:latin typeface="Times New Roman"/>
                <a:cs typeface="Times New Roman"/>
              </a:rPr>
              <a:t>RLC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monofásico</a:t>
            </a:r>
            <a:r>
              <a:rPr dirty="0" sz="20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de corriente</a:t>
            </a:r>
            <a:r>
              <a:rPr dirty="0" sz="20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continua</a:t>
            </a:r>
            <a:r>
              <a:rPr dirty="0" sz="20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 spc="-50">
                <a:solidFill>
                  <a:srgbClr val="FFFFFF"/>
                </a:solidFill>
                <a:latin typeface="Times New Roman"/>
                <a:cs typeface="Times New Roman"/>
              </a:rPr>
              <a:t>:</a:t>
            </a:r>
            <a:endParaRPr sz="2000">
              <a:latin typeface="Times New Roman"/>
              <a:cs typeface="Times New Roman"/>
            </a:endParaRPr>
          </a:p>
          <a:p>
            <a:pPr marL="469900">
              <a:lnSpc>
                <a:spcPct val="100000"/>
              </a:lnSpc>
              <a:spcBef>
                <a:spcPts val="1210"/>
              </a:spcBef>
            </a:pP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+</a:t>
            </a:r>
            <a:r>
              <a:rPr dirty="0" sz="1800" spc="-1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DC</a:t>
            </a:r>
            <a:r>
              <a:rPr dirty="0" sz="1800" spc="-2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de</a:t>
            </a:r>
            <a:r>
              <a:rPr dirty="0" sz="1800" spc="-1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alimentación</a:t>
            </a:r>
            <a:r>
              <a:rPr dirty="0" sz="1800" spc="-2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de</a:t>
            </a:r>
            <a:r>
              <a:rPr dirty="0" sz="1800" spc="-1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tensión</a:t>
            </a:r>
            <a:r>
              <a:rPr dirty="0" sz="1800" spc="-1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:</a:t>
            </a:r>
            <a:r>
              <a:rPr dirty="0" sz="1800" spc="-1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100</a:t>
            </a:r>
            <a:r>
              <a:rPr dirty="0" sz="1800" spc="-5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50">
                <a:solidFill>
                  <a:srgbClr val="FFFFFF"/>
                </a:solidFill>
                <a:latin typeface="Times New Roman"/>
                <a:cs typeface="Times New Roman"/>
              </a:rPr>
              <a:t>V</a:t>
            </a:r>
            <a:endParaRPr sz="1800">
              <a:latin typeface="Times New Roman"/>
              <a:cs typeface="Times New Roman"/>
            </a:endParaRPr>
          </a:p>
          <a:p>
            <a:pPr marL="469900">
              <a:lnSpc>
                <a:spcPct val="100000"/>
              </a:lnSpc>
              <a:spcBef>
                <a:spcPts val="1040"/>
              </a:spcBef>
            </a:pP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+</a:t>
            </a:r>
            <a:r>
              <a:rPr dirty="0" sz="1800" spc="-5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30">
                <a:solidFill>
                  <a:srgbClr val="FFFFFF"/>
                </a:solidFill>
                <a:latin typeface="Times New Roman"/>
                <a:cs typeface="Times New Roman"/>
              </a:rPr>
              <a:t>Valor</a:t>
            </a:r>
            <a:r>
              <a:rPr dirty="0" sz="1800" spc="-2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de</a:t>
            </a:r>
            <a:r>
              <a:rPr dirty="0" sz="1800" spc="-2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la</a:t>
            </a:r>
            <a:r>
              <a:rPr dirty="0" sz="1800" spc="-2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resistencia</a:t>
            </a:r>
            <a:r>
              <a:rPr dirty="0" sz="1800" spc="-2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:</a:t>
            </a:r>
            <a:r>
              <a:rPr dirty="0" sz="1800" spc="-2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10</a:t>
            </a:r>
            <a:r>
              <a:rPr dirty="0" sz="1800" spc="-2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50">
                <a:solidFill>
                  <a:srgbClr val="FFFFFF"/>
                </a:solidFill>
                <a:latin typeface="Times New Roman"/>
                <a:cs typeface="Times New Roman"/>
              </a:rPr>
              <a:t>k</a:t>
            </a:r>
            <a:endParaRPr sz="1800">
              <a:latin typeface="Times New Roman"/>
              <a:cs typeface="Times New Roman"/>
            </a:endParaRPr>
          </a:p>
          <a:p>
            <a:pPr marL="469900">
              <a:lnSpc>
                <a:spcPct val="100000"/>
              </a:lnSpc>
              <a:spcBef>
                <a:spcPts val="1000"/>
              </a:spcBef>
            </a:pP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+</a:t>
            </a:r>
            <a:r>
              <a:rPr dirty="0" sz="1800" spc="-6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30">
                <a:solidFill>
                  <a:srgbClr val="FFFFFF"/>
                </a:solidFill>
                <a:latin typeface="Times New Roman"/>
                <a:cs typeface="Times New Roman"/>
              </a:rPr>
              <a:t>Valor</a:t>
            </a:r>
            <a:r>
              <a:rPr dirty="0" sz="1800" spc="-2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de</a:t>
            </a:r>
            <a:r>
              <a:rPr dirty="0" sz="1800" spc="-2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la</a:t>
            </a:r>
            <a:r>
              <a:rPr dirty="0" sz="1800" spc="-3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inductancia</a:t>
            </a:r>
            <a:r>
              <a:rPr dirty="0" sz="1800" spc="-2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:</a:t>
            </a:r>
            <a:r>
              <a:rPr dirty="0" sz="1800" spc="-2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1</a:t>
            </a:r>
            <a:r>
              <a:rPr dirty="0" sz="1800" spc="-25">
                <a:solidFill>
                  <a:srgbClr val="FFFFFF"/>
                </a:solidFill>
                <a:latin typeface="Times New Roman"/>
                <a:cs typeface="Times New Roman"/>
              </a:rPr>
              <a:t> mH</a:t>
            </a:r>
            <a:endParaRPr sz="1800">
              <a:latin typeface="Times New Roman"/>
              <a:cs typeface="Times New Roman"/>
            </a:endParaRPr>
          </a:p>
          <a:p>
            <a:pPr marL="12700" marR="6543040" indent="457200">
              <a:lnSpc>
                <a:spcPct val="146300"/>
              </a:lnSpc>
            </a:pP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+</a:t>
            </a:r>
            <a:r>
              <a:rPr dirty="0" sz="1800" spc="-6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30">
                <a:solidFill>
                  <a:srgbClr val="FFFFFF"/>
                </a:solidFill>
                <a:latin typeface="Times New Roman"/>
                <a:cs typeface="Times New Roman"/>
              </a:rPr>
              <a:t>Valor</a:t>
            </a:r>
            <a:r>
              <a:rPr dirty="0" sz="1800" spc="-2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de</a:t>
            </a:r>
            <a:r>
              <a:rPr dirty="0" sz="1800" spc="-2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la</a:t>
            </a:r>
            <a:r>
              <a:rPr dirty="0" sz="1800" spc="-3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capacitancia</a:t>
            </a:r>
            <a:r>
              <a:rPr dirty="0" sz="1800" spc="-2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:</a:t>
            </a:r>
            <a:r>
              <a:rPr dirty="0" sz="1800" spc="-2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1</a:t>
            </a:r>
            <a:r>
              <a:rPr dirty="0" sz="1800" spc="-2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35">
                <a:solidFill>
                  <a:srgbClr val="FFFFFF"/>
                </a:solidFill>
                <a:latin typeface="Times New Roman"/>
                <a:cs typeface="Times New Roman"/>
              </a:rPr>
              <a:t>µF </a:t>
            </a:r>
            <a:r>
              <a:rPr dirty="0" u="sng" sz="1800" spc="-1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</a:rPr>
              <a:t>Obtener:</a:t>
            </a:r>
            <a:endParaRPr sz="1800">
              <a:latin typeface="Times New Roman"/>
              <a:cs typeface="Times New Roman"/>
            </a:endParaRPr>
          </a:p>
          <a:p>
            <a:pPr marL="354965" indent="-342265">
              <a:lnSpc>
                <a:spcPct val="100000"/>
              </a:lnSpc>
              <a:spcBef>
                <a:spcPts val="1000"/>
              </a:spcBef>
              <a:buClr>
                <a:srgbClr val="89CFD5"/>
              </a:buClr>
              <a:buSzPct val="80555"/>
              <a:buAutoNum type="alphaLcPeriod"/>
              <a:tabLst>
                <a:tab pos="354965" algn="l"/>
              </a:tabLst>
            </a:pP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El</a:t>
            </a:r>
            <a:r>
              <a:rPr dirty="0" sz="1800" spc="-3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grafico</a:t>
            </a:r>
            <a:r>
              <a:rPr dirty="0" sz="1800" spc="-3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XYPLOT</a:t>
            </a:r>
            <a:r>
              <a:rPr dirty="0" sz="1800" spc="-6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de</a:t>
            </a:r>
            <a:r>
              <a:rPr dirty="0" sz="1800" spc="-3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la</a:t>
            </a:r>
            <a:r>
              <a:rPr dirty="0" sz="1800" spc="-3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tensión</a:t>
            </a:r>
            <a:r>
              <a:rPr dirty="0" sz="1800" spc="-3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referente</a:t>
            </a:r>
            <a:r>
              <a:rPr dirty="0" sz="1800" spc="-3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dirty="0" sz="1800" spc="-3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tierra</a:t>
            </a:r>
            <a:r>
              <a:rPr dirty="0" sz="1800" spc="-4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del</a:t>
            </a:r>
            <a:r>
              <a:rPr dirty="0" sz="1800" spc="-3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Times New Roman"/>
                <a:cs typeface="Times New Roman"/>
              </a:rPr>
              <a:t>capacitor</a:t>
            </a:r>
            <a:endParaRPr sz="1800">
              <a:latin typeface="Times New Roman"/>
              <a:cs typeface="Times New Roman"/>
            </a:endParaRPr>
          </a:p>
          <a:p>
            <a:pPr marL="354965" marR="5080" indent="-342900">
              <a:lnSpc>
                <a:spcPct val="100000"/>
              </a:lnSpc>
              <a:spcBef>
                <a:spcPts val="1000"/>
              </a:spcBef>
              <a:buClr>
                <a:srgbClr val="89CFD5"/>
              </a:buClr>
              <a:buSzPct val="80555"/>
              <a:buAutoNum type="alphaLcPeriod"/>
              <a:tabLst>
                <a:tab pos="354965" algn="l"/>
              </a:tabLst>
            </a:pP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Plasmar</a:t>
            </a:r>
            <a:r>
              <a:rPr dirty="0" sz="1800" spc="-4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en</a:t>
            </a:r>
            <a:r>
              <a:rPr dirty="0" sz="1800" spc="-4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planilla,</a:t>
            </a:r>
            <a:r>
              <a:rPr dirty="0" sz="1800" spc="-4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resultados</a:t>
            </a:r>
            <a:r>
              <a:rPr dirty="0" sz="1800" spc="-5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numéricos</a:t>
            </a:r>
            <a:r>
              <a:rPr dirty="0" sz="1800" spc="-5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comparativos</a:t>
            </a:r>
            <a:r>
              <a:rPr dirty="0" sz="1800" spc="-5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de</a:t>
            </a:r>
            <a:r>
              <a:rPr dirty="0" sz="1800" spc="-4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mediciones</a:t>
            </a:r>
            <a:r>
              <a:rPr dirty="0" sz="1800" spc="-5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de</a:t>
            </a:r>
            <a:r>
              <a:rPr dirty="0" sz="1800" spc="-4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tensiones</a:t>
            </a:r>
            <a:r>
              <a:rPr dirty="0" sz="1800" spc="-5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en</a:t>
            </a:r>
            <a:r>
              <a:rPr dirty="0" sz="1800" spc="-4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los</a:t>
            </a:r>
            <a:r>
              <a:rPr dirty="0" sz="1800" spc="-5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elementos</a:t>
            </a:r>
            <a:r>
              <a:rPr dirty="0" sz="1800" spc="-4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25">
                <a:solidFill>
                  <a:srgbClr val="FFFFFF"/>
                </a:solidFill>
                <a:latin typeface="Times New Roman"/>
                <a:cs typeface="Times New Roman"/>
              </a:rPr>
              <a:t>con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referencia</a:t>
            </a:r>
            <a:r>
              <a:rPr dirty="0" sz="1800" spc="-5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dirty="0" sz="1800" spc="-3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tierra</a:t>
            </a:r>
            <a:r>
              <a:rPr dirty="0" sz="1800" spc="-4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y</a:t>
            </a:r>
            <a:r>
              <a:rPr dirty="0" sz="1800" spc="-4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referencia</a:t>
            </a:r>
            <a:r>
              <a:rPr dirty="0" sz="1800" spc="-4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20">
                <a:solidFill>
                  <a:srgbClr val="FFFFFF"/>
                </a:solidFill>
                <a:latin typeface="Times New Roman"/>
                <a:cs typeface="Times New Roman"/>
              </a:rPr>
              <a:t>nodal</a:t>
            </a:r>
            <a:endParaRPr sz="1800">
              <a:latin typeface="Times New Roman"/>
              <a:cs typeface="Times New Roman"/>
            </a:endParaRPr>
          </a:p>
          <a:p>
            <a:pPr marL="354965" indent="-342265">
              <a:lnSpc>
                <a:spcPct val="100000"/>
              </a:lnSpc>
              <a:spcBef>
                <a:spcPts val="1000"/>
              </a:spcBef>
              <a:buClr>
                <a:srgbClr val="89CFD5"/>
              </a:buClr>
              <a:buSzPct val="80555"/>
              <a:buAutoNum type="alphaLcPeriod"/>
              <a:tabLst>
                <a:tab pos="354965" algn="l"/>
              </a:tabLst>
            </a:pP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Conclusión</a:t>
            </a:r>
            <a:r>
              <a:rPr dirty="0" sz="1800" spc="-3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de</a:t>
            </a:r>
            <a:r>
              <a:rPr dirty="0" sz="1800" spc="-3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las</a:t>
            </a:r>
            <a:r>
              <a:rPr dirty="0" sz="1800" spc="-4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respuestas</a:t>
            </a:r>
            <a:r>
              <a:rPr dirty="0" sz="1800" spc="-4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del</a:t>
            </a:r>
            <a:r>
              <a:rPr dirty="0" sz="1800" spc="-3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Times New Roman"/>
                <a:cs typeface="Times New Roman"/>
              </a:rPr>
              <a:t>simulador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6" name="object 6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01994" y="2544483"/>
            <a:ext cx="4391279" cy="122867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82497" y="1197622"/>
            <a:ext cx="214629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505">
                <a:solidFill>
                  <a:srgbClr val="89CFD5"/>
                </a:solidFill>
                <a:latin typeface="Symbol"/>
                <a:cs typeface="Symbol"/>
              </a:rPr>
              <a:t></a:t>
            </a:r>
            <a:endParaRPr sz="1600">
              <a:latin typeface="Symbol"/>
              <a:cs typeface="Symbo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525219" y="1187170"/>
            <a:ext cx="3630295" cy="3308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>
                <a:solidFill>
                  <a:srgbClr val="FFFFFF"/>
                </a:solidFill>
              </a:rPr>
              <a:t>2.-</a:t>
            </a:r>
            <a:r>
              <a:rPr dirty="0" sz="2000" spc="-5">
                <a:solidFill>
                  <a:srgbClr val="FFFFFF"/>
                </a:solidFill>
              </a:rPr>
              <a:t> </a:t>
            </a:r>
            <a:r>
              <a:rPr dirty="0" sz="2000">
                <a:solidFill>
                  <a:srgbClr val="FFFFFF"/>
                </a:solidFill>
              </a:rPr>
              <a:t>Circuito</a:t>
            </a:r>
            <a:r>
              <a:rPr dirty="0" sz="2000" spc="5">
                <a:solidFill>
                  <a:srgbClr val="FFFFFF"/>
                </a:solidFill>
              </a:rPr>
              <a:t> </a:t>
            </a:r>
            <a:r>
              <a:rPr dirty="0" sz="2000">
                <a:solidFill>
                  <a:srgbClr val="FFFFFF"/>
                </a:solidFill>
              </a:rPr>
              <a:t>RC</a:t>
            </a:r>
            <a:r>
              <a:rPr dirty="0" sz="2000" spc="-15">
                <a:solidFill>
                  <a:srgbClr val="FFFFFF"/>
                </a:solidFill>
              </a:rPr>
              <a:t> </a:t>
            </a:r>
            <a:r>
              <a:rPr dirty="0" sz="2000">
                <a:solidFill>
                  <a:srgbClr val="FFFFFF"/>
                </a:solidFill>
              </a:rPr>
              <a:t>en</a:t>
            </a:r>
            <a:r>
              <a:rPr dirty="0" sz="2000" spc="-5">
                <a:solidFill>
                  <a:srgbClr val="FFFFFF"/>
                </a:solidFill>
              </a:rPr>
              <a:t> </a:t>
            </a:r>
            <a:r>
              <a:rPr dirty="0" sz="2000">
                <a:solidFill>
                  <a:srgbClr val="FFFFFF"/>
                </a:solidFill>
              </a:rPr>
              <a:t>corriente</a:t>
            </a:r>
            <a:r>
              <a:rPr dirty="0" sz="2000" spc="-10">
                <a:solidFill>
                  <a:srgbClr val="FFFFFF"/>
                </a:solidFill>
              </a:rPr>
              <a:t> alterna</a:t>
            </a:r>
            <a:endParaRPr sz="2000"/>
          </a:p>
        </p:txBody>
      </p:sp>
      <p:sp>
        <p:nvSpPr>
          <p:cNvPr id="4" name="object 4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39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95"/>
              </a:spcBef>
            </a:pPr>
            <a:r>
              <a:rPr dirty="0"/>
              <a:t>+</a:t>
            </a:r>
            <a:r>
              <a:rPr dirty="0" spc="-114"/>
              <a:t> </a:t>
            </a:r>
            <a:r>
              <a:rPr dirty="0"/>
              <a:t>AC</a:t>
            </a:r>
            <a:r>
              <a:rPr dirty="0" spc="-5"/>
              <a:t> </a:t>
            </a:r>
            <a:r>
              <a:rPr dirty="0"/>
              <a:t>de alimentación de tensión :</a:t>
            </a:r>
            <a:r>
              <a:rPr dirty="0" spc="-15"/>
              <a:t> </a:t>
            </a:r>
            <a:r>
              <a:rPr dirty="0"/>
              <a:t>1</a:t>
            </a:r>
            <a:r>
              <a:rPr dirty="0" spc="15"/>
              <a:t> </a:t>
            </a:r>
            <a:r>
              <a:rPr dirty="0" spc="-25"/>
              <a:t>KV</a:t>
            </a:r>
          </a:p>
          <a:p>
            <a:pPr marL="12700">
              <a:lnSpc>
                <a:spcPct val="100000"/>
              </a:lnSpc>
              <a:spcBef>
                <a:spcPts val="1000"/>
              </a:spcBef>
            </a:pPr>
            <a:r>
              <a:rPr dirty="0"/>
              <a:t>+</a:t>
            </a:r>
            <a:r>
              <a:rPr dirty="0" spc="-60"/>
              <a:t> </a:t>
            </a:r>
            <a:r>
              <a:rPr dirty="0" spc="-25"/>
              <a:t>Valor</a:t>
            </a:r>
            <a:r>
              <a:rPr dirty="0" spc="-5"/>
              <a:t> </a:t>
            </a:r>
            <a:r>
              <a:rPr dirty="0"/>
              <a:t>de</a:t>
            </a:r>
            <a:r>
              <a:rPr dirty="0" spc="-15"/>
              <a:t> </a:t>
            </a:r>
            <a:r>
              <a:rPr dirty="0"/>
              <a:t>la</a:t>
            </a:r>
            <a:r>
              <a:rPr dirty="0" spc="-20"/>
              <a:t> </a:t>
            </a:r>
            <a:r>
              <a:rPr dirty="0"/>
              <a:t>resistencia</a:t>
            </a:r>
            <a:r>
              <a:rPr dirty="0" spc="-15"/>
              <a:t> </a:t>
            </a:r>
            <a:r>
              <a:rPr dirty="0"/>
              <a:t>:</a:t>
            </a:r>
            <a:r>
              <a:rPr dirty="0" spc="-30"/>
              <a:t> </a:t>
            </a:r>
            <a:r>
              <a:rPr dirty="0"/>
              <a:t>10</a:t>
            </a:r>
            <a:r>
              <a:rPr dirty="0" spc="-10"/>
              <a:t> </a:t>
            </a:r>
            <a:r>
              <a:rPr dirty="0" spc="-50"/>
              <a:t>k</a:t>
            </a:r>
          </a:p>
          <a:p>
            <a:pPr marL="12700">
              <a:lnSpc>
                <a:spcPct val="100000"/>
              </a:lnSpc>
              <a:spcBef>
                <a:spcPts val="1000"/>
              </a:spcBef>
            </a:pPr>
            <a:r>
              <a:rPr dirty="0"/>
              <a:t>+</a:t>
            </a:r>
            <a:r>
              <a:rPr dirty="0" spc="-55"/>
              <a:t> </a:t>
            </a:r>
            <a:r>
              <a:rPr dirty="0" spc="-25"/>
              <a:t>Valor</a:t>
            </a:r>
            <a:r>
              <a:rPr dirty="0" spc="-5"/>
              <a:t> </a:t>
            </a:r>
            <a:r>
              <a:rPr dirty="0"/>
              <a:t>de</a:t>
            </a:r>
            <a:r>
              <a:rPr dirty="0" spc="-20"/>
              <a:t> </a:t>
            </a:r>
            <a:r>
              <a:rPr dirty="0"/>
              <a:t>la</a:t>
            </a:r>
            <a:r>
              <a:rPr dirty="0" spc="-15"/>
              <a:t> </a:t>
            </a:r>
            <a:r>
              <a:rPr dirty="0"/>
              <a:t>capacitancia</a:t>
            </a:r>
            <a:r>
              <a:rPr dirty="0" spc="-15"/>
              <a:t> </a:t>
            </a:r>
            <a:r>
              <a:rPr dirty="0"/>
              <a:t>:</a:t>
            </a:r>
            <a:r>
              <a:rPr dirty="0" spc="-25"/>
              <a:t> </a:t>
            </a:r>
            <a:r>
              <a:rPr dirty="0"/>
              <a:t>1 </a:t>
            </a:r>
            <a:r>
              <a:rPr dirty="0" spc="-25"/>
              <a:t>µF</a:t>
            </a:r>
          </a:p>
          <a:p>
            <a:pPr>
              <a:lnSpc>
                <a:spcPct val="100000"/>
              </a:lnSpc>
              <a:spcBef>
                <a:spcPts val="2100"/>
              </a:spcBef>
            </a:p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u="sng" spc="-10">
                <a:uFill>
                  <a:solidFill>
                    <a:srgbClr val="FFFFFF"/>
                  </a:solidFill>
                </a:uFill>
              </a:rPr>
              <a:t>Obtener:</a:t>
            </a:r>
          </a:p>
          <a:p>
            <a:pPr marL="354965" indent="-342265">
              <a:lnSpc>
                <a:spcPct val="100000"/>
              </a:lnSpc>
              <a:spcBef>
                <a:spcPts val="1005"/>
              </a:spcBef>
              <a:buClr>
                <a:srgbClr val="89CFD5"/>
              </a:buClr>
              <a:buSzPct val="80000"/>
              <a:buAutoNum type="alphaLcPeriod"/>
              <a:tabLst>
                <a:tab pos="354965" algn="l"/>
              </a:tabLst>
            </a:pPr>
            <a:r>
              <a:rPr dirty="0"/>
              <a:t>El</a:t>
            </a:r>
            <a:r>
              <a:rPr dirty="0" spc="-10"/>
              <a:t> </a:t>
            </a:r>
            <a:r>
              <a:rPr dirty="0"/>
              <a:t>grafico</a:t>
            </a:r>
            <a:r>
              <a:rPr dirty="0" spc="-5"/>
              <a:t> </a:t>
            </a:r>
            <a:r>
              <a:rPr dirty="0"/>
              <a:t>XYPLOT</a:t>
            </a:r>
            <a:r>
              <a:rPr dirty="0" spc="-40"/>
              <a:t> </a:t>
            </a:r>
            <a:r>
              <a:rPr dirty="0"/>
              <a:t>de</a:t>
            </a:r>
            <a:r>
              <a:rPr dirty="0" spc="-10"/>
              <a:t> </a:t>
            </a:r>
            <a:r>
              <a:rPr dirty="0"/>
              <a:t>la</a:t>
            </a:r>
            <a:r>
              <a:rPr dirty="0" spc="-5"/>
              <a:t> </a:t>
            </a:r>
            <a:r>
              <a:rPr dirty="0"/>
              <a:t>tensión</a:t>
            </a:r>
            <a:r>
              <a:rPr dirty="0" spc="-5"/>
              <a:t> </a:t>
            </a:r>
            <a:r>
              <a:rPr dirty="0"/>
              <a:t>referente</a:t>
            </a:r>
            <a:r>
              <a:rPr dirty="0" spc="-5"/>
              <a:t> </a:t>
            </a:r>
            <a:r>
              <a:rPr dirty="0"/>
              <a:t>a</a:t>
            </a:r>
            <a:r>
              <a:rPr dirty="0" spc="-5"/>
              <a:t> </a:t>
            </a:r>
            <a:r>
              <a:rPr dirty="0"/>
              <a:t>tierra</a:t>
            </a:r>
            <a:r>
              <a:rPr dirty="0" spc="-5"/>
              <a:t> </a:t>
            </a:r>
            <a:r>
              <a:rPr dirty="0"/>
              <a:t>del</a:t>
            </a:r>
            <a:r>
              <a:rPr dirty="0" spc="-5"/>
              <a:t> </a:t>
            </a:r>
            <a:r>
              <a:rPr dirty="0" spc="-10"/>
              <a:t>capacitor</a:t>
            </a:r>
          </a:p>
          <a:p>
            <a:pPr marL="354965" indent="-342265">
              <a:lnSpc>
                <a:spcPct val="100000"/>
              </a:lnSpc>
              <a:spcBef>
                <a:spcPts val="1000"/>
              </a:spcBef>
              <a:buClr>
                <a:srgbClr val="89CFD5"/>
              </a:buClr>
              <a:buSzPct val="80000"/>
              <a:buAutoNum type="alphaLcPeriod"/>
              <a:tabLst>
                <a:tab pos="354965" algn="l"/>
              </a:tabLst>
            </a:pPr>
            <a:r>
              <a:rPr dirty="0"/>
              <a:t>Analizar</a:t>
            </a:r>
            <a:r>
              <a:rPr dirty="0" spc="-5"/>
              <a:t> </a:t>
            </a:r>
            <a:r>
              <a:rPr dirty="0"/>
              <a:t>y</a:t>
            </a:r>
            <a:r>
              <a:rPr dirty="0" spc="5"/>
              <a:t> </a:t>
            </a:r>
            <a:r>
              <a:rPr dirty="0"/>
              <a:t>explicar</a:t>
            </a:r>
            <a:r>
              <a:rPr dirty="0" spc="5"/>
              <a:t> </a:t>
            </a:r>
            <a:r>
              <a:rPr dirty="0"/>
              <a:t>los resultados para</a:t>
            </a:r>
            <a:r>
              <a:rPr dirty="0" spc="-45"/>
              <a:t> </a:t>
            </a:r>
            <a:r>
              <a:rPr dirty="0"/>
              <a:t>Tmax</a:t>
            </a:r>
            <a:r>
              <a:rPr dirty="0" spc="5"/>
              <a:t> </a:t>
            </a:r>
            <a:r>
              <a:rPr dirty="0"/>
              <a:t>en</a:t>
            </a:r>
            <a:r>
              <a:rPr dirty="0" spc="15"/>
              <a:t> </a:t>
            </a:r>
            <a:r>
              <a:rPr dirty="0"/>
              <a:t>1ms</a:t>
            </a:r>
            <a:r>
              <a:rPr dirty="0" spc="-5"/>
              <a:t> </a:t>
            </a:r>
            <a:r>
              <a:rPr dirty="0"/>
              <a:t>y</a:t>
            </a:r>
            <a:r>
              <a:rPr dirty="0" spc="5"/>
              <a:t> </a:t>
            </a:r>
            <a:r>
              <a:rPr dirty="0" spc="-20"/>
              <a:t>10ms</a:t>
            </a:r>
          </a:p>
          <a:p>
            <a:pPr marL="354965" indent="-342265">
              <a:lnSpc>
                <a:spcPct val="100000"/>
              </a:lnSpc>
              <a:spcBef>
                <a:spcPts val="1000"/>
              </a:spcBef>
              <a:buClr>
                <a:srgbClr val="89CFD5"/>
              </a:buClr>
              <a:buSzPct val="80000"/>
              <a:buAutoNum type="alphaLcPeriod"/>
              <a:tabLst>
                <a:tab pos="354965" algn="l"/>
              </a:tabLst>
            </a:pPr>
            <a:r>
              <a:rPr dirty="0"/>
              <a:t>Insertar</a:t>
            </a:r>
            <a:r>
              <a:rPr dirty="0" spc="5"/>
              <a:t> </a:t>
            </a:r>
            <a:r>
              <a:rPr dirty="0"/>
              <a:t>un</a:t>
            </a:r>
            <a:r>
              <a:rPr dirty="0" spc="15"/>
              <a:t> </a:t>
            </a:r>
            <a:r>
              <a:rPr dirty="0"/>
              <a:t>capacitor en</a:t>
            </a:r>
            <a:r>
              <a:rPr dirty="0" spc="5"/>
              <a:t> </a:t>
            </a:r>
            <a:r>
              <a:rPr dirty="0"/>
              <a:t>paralelo</a:t>
            </a:r>
            <a:r>
              <a:rPr dirty="0" spc="5"/>
              <a:t> </a:t>
            </a:r>
            <a:r>
              <a:rPr dirty="0"/>
              <a:t>de 0,5</a:t>
            </a:r>
            <a:r>
              <a:rPr dirty="0" spc="5"/>
              <a:t> </a:t>
            </a:r>
            <a:r>
              <a:rPr dirty="0"/>
              <a:t>µF y</a:t>
            </a:r>
            <a:r>
              <a:rPr dirty="0" spc="5"/>
              <a:t> </a:t>
            </a:r>
            <a:r>
              <a:rPr dirty="0"/>
              <a:t>obtener</a:t>
            </a:r>
            <a:r>
              <a:rPr dirty="0" spc="10"/>
              <a:t> </a:t>
            </a:r>
            <a:r>
              <a:rPr dirty="0" spc="-10"/>
              <a:t>XYPLOT</a:t>
            </a:r>
          </a:p>
        </p:txBody>
      </p:sp>
      <p:pic>
        <p:nvPicPr>
          <p:cNvPr id="5" name="object 5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47395" y="2128672"/>
            <a:ext cx="2362314" cy="124776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59942" y="645020"/>
            <a:ext cx="5203190" cy="1671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3.-</a:t>
            </a:r>
            <a:r>
              <a:rPr dirty="0" sz="1800" spc="-4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Circuito</a:t>
            </a:r>
            <a:r>
              <a:rPr dirty="0" sz="1800" spc="-3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RLC</a:t>
            </a:r>
            <a:r>
              <a:rPr dirty="0" sz="1800" spc="-3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integrado</a:t>
            </a:r>
            <a:r>
              <a:rPr dirty="0" sz="1800" spc="-7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Times New Roman"/>
                <a:cs typeface="Times New Roman"/>
              </a:rPr>
              <a:t>Trifásico</a:t>
            </a:r>
            <a:r>
              <a:rPr dirty="0" sz="1800" spc="-3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en</a:t>
            </a:r>
            <a:r>
              <a:rPr dirty="0" sz="1800" spc="-3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corriente</a:t>
            </a:r>
            <a:r>
              <a:rPr dirty="0" sz="1800" spc="-4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Times New Roman"/>
                <a:cs typeface="Times New Roman"/>
              </a:rPr>
              <a:t>alterna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0"/>
              </a:spcBef>
            </a:pP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+</a:t>
            </a:r>
            <a:r>
              <a:rPr dirty="0" sz="1800" spc="-114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AC</a:t>
            </a:r>
            <a:r>
              <a:rPr dirty="0" sz="1800" spc="-3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de</a:t>
            </a:r>
            <a:r>
              <a:rPr dirty="0" sz="1800" spc="-1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alimentación</a:t>
            </a:r>
            <a:r>
              <a:rPr dirty="0" sz="1800" spc="-1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de</a:t>
            </a:r>
            <a:r>
              <a:rPr dirty="0" sz="1800" spc="-1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tensión</a:t>
            </a:r>
            <a:r>
              <a:rPr dirty="0" sz="1800" spc="-2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:</a:t>
            </a:r>
            <a:r>
              <a:rPr dirty="0" sz="1800" spc="-1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1</a:t>
            </a:r>
            <a:r>
              <a:rPr dirty="0" sz="1800" spc="-1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25">
                <a:solidFill>
                  <a:srgbClr val="FFFFFF"/>
                </a:solidFill>
                <a:latin typeface="Times New Roman"/>
                <a:cs typeface="Times New Roman"/>
              </a:rPr>
              <a:t>KV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+</a:t>
            </a:r>
            <a:r>
              <a:rPr dirty="0" sz="1800" spc="-6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30">
                <a:solidFill>
                  <a:srgbClr val="FFFFFF"/>
                </a:solidFill>
                <a:latin typeface="Times New Roman"/>
                <a:cs typeface="Times New Roman"/>
              </a:rPr>
              <a:t>Valor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de</a:t>
            </a:r>
            <a:r>
              <a:rPr dirty="0" sz="1800" spc="-2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la</a:t>
            </a:r>
            <a:r>
              <a:rPr dirty="0" sz="1800" spc="-2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resistencia</a:t>
            </a:r>
            <a:r>
              <a:rPr dirty="0" sz="1800" spc="-2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:</a:t>
            </a:r>
            <a:r>
              <a:rPr dirty="0" sz="1800" spc="-2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10</a:t>
            </a:r>
            <a:r>
              <a:rPr dirty="0" sz="1800" spc="-2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50">
                <a:solidFill>
                  <a:srgbClr val="FFFFFF"/>
                </a:solidFill>
                <a:latin typeface="Times New Roman"/>
                <a:cs typeface="Times New Roman"/>
              </a:rPr>
              <a:t>k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+</a:t>
            </a:r>
            <a:r>
              <a:rPr dirty="0" sz="1800" spc="-6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30">
                <a:solidFill>
                  <a:srgbClr val="FFFFFF"/>
                </a:solidFill>
                <a:latin typeface="Times New Roman"/>
                <a:cs typeface="Times New Roman"/>
              </a:rPr>
              <a:t>Valor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de</a:t>
            </a:r>
            <a:r>
              <a:rPr dirty="0" sz="1800" spc="-3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la</a:t>
            </a:r>
            <a:r>
              <a:rPr dirty="0" sz="1800" spc="-2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capacitancia</a:t>
            </a:r>
            <a:r>
              <a:rPr dirty="0" sz="1800" spc="-2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:</a:t>
            </a:r>
            <a:r>
              <a:rPr dirty="0" sz="1800" spc="-3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1</a:t>
            </a:r>
            <a:r>
              <a:rPr dirty="0" sz="1800" spc="-25">
                <a:solidFill>
                  <a:srgbClr val="FFFFFF"/>
                </a:solidFill>
                <a:latin typeface="Times New Roman"/>
                <a:cs typeface="Times New Roman"/>
              </a:rPr>
              <a:t> µF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+</a:t>
            </a:r>
            <a:r>
              <a:rPr dirty="0" sz="1800" spc="-6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30">
                <a:solidFill>
                  <a:srgbClr val="FFFFFF"/>
                </a:solidFill>
                <a:latin typeface="Times New Roman"/>
                <a:cs typeface="Times New Roman"/>
              </a:rPr>
              <a:t>Valor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de</a:t>
            </a:r>
            <a:r>
              <a:rPr dirty="0" sz="1800" spc="-3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la</a:t>
            </a:r>
            <a:r>
              <a:rPr dirty="0" sz="1800" spc="-2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inductancia</a:t>
            </a:r>
            <a:r>
              <a:rPr dirty="0" sz="1800" spc="-2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:</a:t>
            </a:r>
            <a:r>
              <a:rPr dirty="0" sz="1800" spc="-2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1</a:t>
            </a:r>
            <a:r>
              <a:rPr dirty="0" sz="1800" spc="-3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25">
                <a:solidFill>
                  <a:srgbClr val="FFFFFF"/>
                </a:solidFill>
                <a:latin typeface="Times New Roman"/>
                <a:cs typeface="Times New Roman"/>
              </a:rPr>
              <a:t>mH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859942" y="4485500"/>
            <a:ext cx="9234805" cy="1397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sng" sz="1800" spc="-1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</a:rPr>
              <a:t>Obtener: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0"/>
              </a:spcBef>
            </a:pPr>
            <a:endParaRPr sz="1800">
              <a:latin typeface="Times New Roman"/>
              <a:cs typeface="Times New Roman"/>
            </a:endParaRPr>
          </a:p>
          <a:p>
            <a:pPr marL="354965" indent="-342265">
              <a:lnSpc>
                <a:spcPct val="100000"/>
              </a:lnSpc>
              <a:buAutoNum type="alphaLcPeriod"/>
              <a:tabLst>
                <a:tab pos="354965" algn="l"/>
              </a:tabLst>
            </a:pP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Insertar</a:t>
            </a:r>
            <a:r>
              <a:rPr dirty="0" sz="1800" spc="-2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un</a:t>
            </a:r>
            <a:r>
              <a:rPr dirty="0" sz="1800" spc="-2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divisor</a:t>
            </a:r>
            <a:r>
              <a:rPr dirty="0" sz="1800" spc="-2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para</a:t>
            </a:r>
            <a:r>
              <a:rPr dirty="0" sz="1800" spc="-1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la</a:t>
            </a:r>
            <a:r>
              <a:rPr dirty="0" sz="1800" spc="-1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llave</a:t>
            </a:r>
            <a:r>
              <a:rPr dirty="0" sz="1800" spc="-2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con</a:t>
            </a:r>
            <a:r>
              <a:rPr dirty="0" sz="1800" spc="-2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resistencias</a:t>
            </a:r>
            <a:r>
              <a:rPr dirty="0" sz="1800" spc="-3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de</a:t>
            </a:r>
            <a:r>
              <a:rPr dirty="0" sz="1800" spc="-1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100,</a:t>
            </a:r>
            <a:r>
              <a:rPr dirty="0" sz="1800" spc="-2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200</a:t>
            </a:r>
            <a:r>
              <a:rPr dirty="0" sz="1800" spc="-2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y</a:t>
            </a:r>
            <a:r>
              <a:rPr dirty="0" sz="1800" spc="-2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300</a:t>
            </a:r>
            <a:r>
              <a:rPr dirty="0" sz="1800" spc="4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50">
                <a:solidFill>
                  <a:srgbClr val="FFFFFF"/>
                </a:solidFill>
                <a:latin typeface="Times New Roman"/>
                <a:cs typeface="Times New Roman"/>
              </a:rPr>
              <a:t>Ώ</a:t>
            </a:r>
            <a:endParaRPr sz="1800">
              <a:latin typeface="Times New Roman"/>
              <a:cs typeface="Times New Roman"/>
            </a:endParaRPr>
          </a:p>
          <a:p>
            <a:pPr marL="354965" indent="-342265">
              <a:lnSpc>
                <a:spcPct val="100000"/>
              </a:lnSpc>
              <a:buAutoNum type="alphaLcPeriod"/>
              <a:tabLst>
                <a:tab pos="354965" algn="l"/>
              </a:tabLst>
            </a:pP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Insertar</a:t>
            </a:r>
            <a:r>
              <a:rPr dirty="0" sz="1800" spc="-4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medidores</a:t>
            </a:r>
            <a:r>
              <a:rPr dirty="0" sz="1800" spc="-4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de</a:t>
            </a:r>
            <a:r>
              <a:rPr dirty="0" sz="1800" spc="-3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corrientes</a:t>
            </a:r>
            <a:r>
              <a:rPr dirty="0" sz="1800" spc="-5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en</a:t>
            </a:r>
            <a:r>
              <a:rPr dirty="0" sz="1800" spc="-4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serie</a:t>
            </a:r>
            <a:r>
              <a:rPr dirty="0" sz="1800" spc="-4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con</a:t>
            </a:r>
            <a:r>
              <a:rPr dirty="0" sz="1800" spc="-3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las</a:t>
            </a:r>
            <a:r>
              <a:rPr dirty="0" sz="1800" spc="-4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Times New Roman"/>
                <a:cs typeface="Times New Roman"/>
              </a:rPr>
              <a:t>resistencias</a:t>
            </a:r>
            <a:endParaRPr sz="1800">
              <a:latin typeface="Times New Roman"/>
              <a:cs typeface="Times New Roman"/>
            </a:endParaRPr>
          </a:p>
          <a:p>
            <a:pPr marL="354965" indent="-342265">
              <a:lnSpc>
                <a:spcPct val="100000"/>
              </a:lnSpc>
              <a:buAutoNum type="alphaLcPeriod"/>
              <a:tabLst>
                <a:tab pos="354965" algn="l"/>
              </a:tabLst>
            </a:pP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Plasmar</a:t>
            </a:r>
            <a:r>
              <a:rPr dirty="0" sz="1800" spc="-2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en</a:t>
            </a:r>
            <a:r>
              <a:rPr dirty="0" sz="1800" spc="-2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planilla</a:t>
            </a:r>
            <a:r>
              <a:rPr dirty="0" sz="1800" spc="-2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los</a:t>
            </a:r>
            <a:r>
              <a:rPr dirty="0" sz="1800" spc="-2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Times New Roman"/>
                <a:cs typeface="Times New Roman"/>
              </a:rPr>
              <a:t>resultados</a:t>
            </a:r>
            <a:r>
              <a:rPr dirty="0" sz="1800" spc="-3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de</a:t>
            </a:r>
            <a:r>
              <a:rPr dirty="0" sz="1800" spc="-2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tensión</a:t>
            </a:r>
            <a:r>
              <a:rPr dirty="0" sz="1800" spc="-2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en</a:t>
            </a:r>
            <a:r>
              <a:rPr dirty="0" sz="1800" spc="-2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el</a:t>
            </a:r>
            <a:r>
              <a:rPr dirty="0" sz="1800" spc="-2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RLC</a:t>
            </a:r>
            <a:r>
              <a:rPr dirty="0" sz="1800" spc="-2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integrado</a:t>
            </a:r>
            <a:r>
              <a:rPr dirty="0" sz="1800" spc="-2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y</a:t>
            </a:r>
            <a:r>
              <a:rPr dirty="0" sz="1800" spc="-2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en</a:t>
            </a:r>
            <a:r>
              <a:rPr dirty="0" sz="1800" spc="-2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cada</a:t>
            </a:r>
            <a:r>
              <a:rPr dirty="0" sz="1800" spc="-3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medidor</a:t>
            </a:r>
            <a:r>
              <a:rPr dirty="0" sz="1800" spc="-2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de</a:t>
            </a:r>
            <a:r>
              <a:rPr dirty="0" sz="1800" spc="-2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Times New Roman"/>
                <a:cs typeface="Times New Roman"/>
              </a:rPr>
              <a:t>corriente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60803" y="2494445"/>
            <a:ext cx="2400122" cy="172403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Arnaldo Portillo</dc:creator>
  <dc:title>Agenda del curso </dc:title>
  <dcterms:created xsi:type="dcterms:W3CDTF">2025-05-12T12:10:54Z</dcterms:created>
  <dcterms:modified xsi:type="dcterms:W3CDTF">2025-05-12T12:10:54Z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2023-05-30T00:00:00Z</vt:filetime>
  </property>
  <property fmtid="{D5CDD505-2E9C-101B-9397-08002B2CF9AE}" pid="3" name="Creator">
    <vt:lpwstr>Impress</vt:lpwstr>
  </property>
  <property fmtid="{D5CDD505-2E9C-101B-9397-08002B2CF9AE}" pid="4" name="Producer">
    <vt:lpwstr>LibreOffice 7.2</vt:lpwstr>
  </property>
  <property fmtid="{D5CDD505-2E9C-101B-9397-08002B2CF9AE}" pid="5" name="LastSaved">
    <vt:filetime>2023-05-30T00:00:00Z</vt:filetime>
  </property>
</Properties>
</file>